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8"/>
  </p:notesMasterIdLst>
  <p:handoutMasterIdLst>
    <p:handoutMasterId r:id="rId19"/>
  </p:handoutMasterIdLst>
  <p:sldIdLst>
    <p:sldId id="280" r:id="rId5"/>
    <p:sldId id="359" r:id="rId6"/>
    <p:sldId id="289" r:id="rId7"/>
    <p:sldId id="287" r:id="rId8"/>
    <p:sldId id="284" r:id="rId9"/>
    <p:sldId id="311" r:id="rId10"/>
    <p:sldId id="350" r:id="rId11"/>
    <p:sldId id="361" r:id="rId12"/>
    <p:sldId id="352" r:id="rId13"/>
    <p:sldId id="353" r:id="rId14"/>
    <p:sldId id="357" r:id="rId15"/>
    <p:sldId id="354" r:id="rId16"/>
    <p:sldId id="360" r:id="rId17"/>
  </p:sldIdLst>
  <p:sldSz cx="12188825" cy="6858000"/>
  <p:notesSz cx="6858000" cy="9144000"/>
  <p:defaultTextStyle>
    <a:defPPr rtl="0">
      <a:defRPr lang="fr-f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howGuides="1">
      <p:cViewPr varScale="1">
        <p:scale>
          <a:sx n="74" d="100"/>
          <a:sy n="74" d="100"/>
        </p:scale>
        <p:origin x="582" y="60"/>
      </p:cViewPr>
      <p:guideLst>
        <p:guide pos="3839"/>
        <p:guide orient="horz" pos="2160"/>
      </p:guideLst>
    </p:cSldViewPr>
  </p:slideViewPr>
  <p:notesTextViewPr>
    <p:cViewPr>
      <p:scale>
        <a:sx n="1" d="1"/>
        <a:sy n="1" d="1"/>
      </p:scale>
      <p:origin x="0" y="0"/>
    </p:cViewPr>
  </p:notesTextViewPr>
  <p:notesViewPr>
    <p:cSldViewPr>
      <p:cViewPr varScale="1">
        <p:scale>
          <a:sx n="100" d="100"/>
          <a:sy n="100" d="100"/>
        </p:scale>
        <p:origin x="280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fr-FR" dirty="0">
              <a:solidFill>
                <a:schemeClr val="tx2"/>
              </a:solidFill>
            </a:endParaRP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E688FA03-17C3-4384-A8CA-C7B5B2C3661B}" type="datetime1">
              <a:rPr lang="fr-FR" smtClean="0">
                <a:solidFill>
                  <a:schemeClr val="tx2"/>
                </a:solidFill>
              </a:rPr>
              <a:t>15/02/2022</a:t>
            </a:fld>
            <a:endParaRPr lang="fr-FR" dirty="0">
              <a:solidFill>
                <a:schemeClr val="tx2"/>
              </a:solidFill>
            </a:endParaRP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fr-FR" dirty="0">
              <a:solidFill>
                <a:schemeClr val="tx2"/>
              </a:solidFill>
            </a:endParaRP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fr-FR" smtClean="0">
                <a:solidFill>
                  <a:schemeClr val="tx2"/>
                </a:solidFill>
              </a:rPr>
              <a:pPr algn="r" rtl="0"/>
              <a:t>‹N°›</a:t>
            </a:fld>
            <a:endParaRPr lang="fr-F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fr-FR" noProof="0"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0278E6AB-A867-4373-B52A-2119E5F3C74C}" type="datetime1">
              <a:rPr lang="fr-FR" smtClean="0"/>
              <a:pPr/>
              <a:t>15/02/2022</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fr-FR" smtClean="0"/>
              <a:pPr/>
              <a:t>‹N°›</a:t>
            </a:fld>
            <a:endParaRPr lang="fr-F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fr-FR" noProof="0"/>
              <a:t>Modifiez le style du titre</a:t>
            </a:r>
            <a:endParaRPr lang="fr-FR" noProof="0" dirty="0"/>
          </a:p>
        </p:txBody>
      </p:sp>
      <p:sp>
        <p:nvSpPr>
          <p:cNvPr id="3" name="Sous-titre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fr-FR" noProof="0"/>
              <a:t>Modifiez le style des sous-titres du masque</a:t>
            </a:r>
            <a:endParaRPr lang="fr-F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54209E4F-DFC6-482F-A6CA-B16F8BC41929}" type="datetime1">
              <a:rPr lang="fr-FR" smtClean="0"/>
              <a:pPr/>
              <a:t>15/02/2022</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591C5AD9-787D-40FA-8A4D-16A055B9AF81}" type="slidenum">
              <a:rPr lang="fr-FR" noProof="0" smtClean="0"/>
              <a:t>‹N°›</a:t>
            </a:fld>
            <a:endParaRPr lang="fr-F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852633" y="274638"/>
            <a:ext cx="1422030" cy="5897561"/>
          </a:xfrm>
        </p:spPr>
        <p:txBody>
          <a:bodyPr vert="eaVert"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a:xfrm>
            <a:off x="1117309" y="274638"/>
            <a:ext cx="8532178" cy="5897561"/>
          </a:xfrm>
        </p:spPr>
        <p:txBody>
          <a:bodyPr vert="eaVert"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B91AE174-79A8-4DBD-949F-59976445A8D7}" type="datetime1">
              <a:rPr lang="fr-FR" smtClean="0"/>
              <a:pPr/>
              <a:t>15/02/2022</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591C5AD9-787D-40FA-8A4D-16A055B9AF81}" type="slidenum">
              <a:rPr lang="fr-FR" noProof="0" smtClean="0"/>
              <a:t>‹N°›</a:t>
            </a:fld>
            <a:endParaRPr lang="fr-F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18662048-31C6-4FA4-8E2A-A7A728DE4DAD}" type="datetime1">
              <a:rPr lang="fr-FR" smtClean="0"/>
              <a:pPr/>
              <a:t>15/02/2022</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DA60BA0E-20D0-4E7C-B286-26C960A6788F}" type="slidenum">
              <a:rPr lang="fr-FR" noProof="0" smtClean="0"/>
              <a:t>‹N°›</a:t>
            </a:fld>
            <a:endParaRPr lang="fr-F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fr-FR" noProof="0"/>
              <a:t>Modifier les styles du texte du masque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e la date 4"/>
          <p:cNvSpPr>
            <a:spLocks noGrp="1"/>
          </p:cNvSpPr>
          <p:nvPr>
            <p:ph type="dt" sz="half" idx="10"/>
          </p:nvPr>
        </p:nvSpPr>
        <p:spPr/>
        <p:txBody>
          <a:bodyPr rtlCol="0"/>
          <a:lstStyle>
            <a:lvl1pPr>
              <a:defRPr/>
            </a:lvl1pPr>
          </a:lstStyle>
          <a:p>
            <a:fld id="{8A64196A-BEE6-4491-90B5-F68FE796655F}" type="datetime1">
              <a:rPr lang="fr-FR" smtClean="0"/>
              <a:pPr/>
              <a:t>15/02/2022</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lgn="l" rtl="0">
              <a:defRPr/>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fr-FR" noProof="0"/>
              <a:t>Modifier les styles du texte du masque</a:t>
            </a:r>
          </a:p>
        </p:txBody>
      </p:sp>
      <p:sp>
        <p:nvSpPr>
          <p:cNvPr id="4" name="Espace réservé du contenu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fr-FR" noProof="0"/>
              <a:t>Modifier les styles du texte du masque</a:t>
            </a:r>
          </a:p>
        </p:txBody>
      </p:sp>
      <p:sp>
        <p:nvSpPr>
          <p:cNvPr id="6" name="Espace réservé du contenu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Espace réservé de la date 6"/>
          <p:cNvSpPr>
            <a:spLocks noGrp="1"/>
          </p:cNvSpPr>
          <p:nvPr>
            <p:ph type="dt" sz="half" idx="10"/>
          </p:nvPr>
        </p:nvSpPr>
        <p:spPr/>
        <p:txBody>
          <a:bodyPr rtlCol="0"/>
          <a:lstStyle>
            <a:lvl1pPr>
              <a:defRPr/>
            </a:lvl1pPr>
          </a:lstStyle>
          <a:p>
            <a:fld id="{9DF4D392-EF6A-4546-BE67-0A4475C8D146}" type="datetime1">
              <a:rPr lang="fr-FR" smtClean="0"/>
              <a:pPr/>
              <a:t>15/02/2022</a:t>
            </a:fld>
            <a:endParaRPr lang="fr-FR" dirty="0"/>
          </a:p>
        </p:txBody>
      </p:sp>
      <p:sp>
        <p:nvSpPr>
          <p:cNvPr id="8" name="Espace réservé du pied de page 7"/>
          <p:cNvSpPr>
            <a:spLocks noGrp="1"/>
          </p:cNvSpPr>
          <p:nvPr>
            <p:ph type="ftr" sz="quarter" idx="11"/>
          </p:nvPr>
        </p:nvSpPr>
        <p:spPr/>
        <p:txBody>
          <a:bodyPr rtlCol="0"/>
          <a:lstStyle/>
          <a:p>
            <a:pPr rtl="0"/>
            <a:endParaRPr lang="fr-FR" noProof="0" dirty="0"/>
          </a:p>
        </p:txBody>
      </p:sp>
      <p:sp>
        <p:nvSpPr>
          <p:cNvPr id="9" name="Espace réservé du numéro de diapositive 8"/>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e la date 2"/>
          <p:cNvSpPr>
            <a:spLocks noGrp="1"/>
          </p:cNvSpPr>
          <p:nvPr>
            <p:ph type="dt" sz="half" idx="10"/>
          </p:nvPr>
        </p:nvSpPr>
        <p:spPr/>
        <p:txBody>
          <a:bodyPr rtlCol="0"/>
          <a:lstStyle>
            <a:lvl1pPr>
              <a:defRPr/>
            </a:lvl1pPr>
          </a:lstStyle>
          <a:p>
            <a:fld id="{A228BD1F-6D0E-420C-8BFA-9DF0A6C07362}" type="datetime1">
              <a:rPr lang="fr-FR" smtClean="0"/>
              <a:pPr/>
              <a:t>15/02/2022</a:t>
            </a:fld>
            <a:endParaRPr lang="fr-FR" dirty="0"/>
          </a:p>
        </p:txBody>
      </p:sp>
      <p:sp>
        <p:nvSpPr>
          <p:cNvPr id="4" name="Espace réservé du pied de page 3"/>
          <p:cNvSpPr>
            <a:spLocks noGrp="1"/>
          </p:cNvSpPr>
          <p:nvPr>
            <p:ph type="ftr" sz="quarter" idx="11"/>
          </p:nvPr>
        </p:nvSpPr>
        <p:spPr/>
        <p:txBody>
          <a:bodyPr rtlCol="0"/>
          <a:lstStyle/>
          <a:p>
            <a:pPr rtl="0"/>
            <a:endParaRPr lang="fr-FR" noProof="0" dirty="0"/>
          </a:p>
        </p:txBody>
      </p:sp>
      <p:sp>
        <p:nvSpPr>
          <p:cNvPr id="5" name="Espace réservé du numéro de diapositive 4"/>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lvl1pPr>
          </a:lstStyle>
          <a:p>
            <a:fld id="{9219C123-234E-4BDF-A453-4DA56EE52067}" type="datetime1">
              <a:rPr lang="fr-FR" smtClean="0"/>
              <a:pPr/>
              <a:t>15/02/2022</a:t>
            </a:fld>
            <a:endParaRPr lang="fr-FR" dirty="0"/>
          </a:p>
        </p:txBody>
      </p:sp>
      <p:sp>
        <p:nvSpPr>
          <p:cNvPr id="3" name="Espace réservé du pied de page 2"/>
          <p:cNvSpPr>
            <a:spLocks noGrp="1"/>
          </p:cNvSpPr>
          <p:nvPr>
            <p:ph type="ftr" sz="quarter" idx="11"/>
          </p:nvPr>
        </p:nvSpPr>
        <p:spPr/>
        <p:txBody>
          <a:bodyPr rtlCol="0"/>
          <a:lstStyle/>
          <a:p>
            <a:pPr rtl="0"/>
            <a:endParaRPr lang="fr-FR" noProof="0" dirty="0"/>
          </a:p>
        </p:txBody>
      </p:sp>
      <p:sp>
        <p:nvSpPr>
          <p:cNvPr id="4" name="Espace réservé du numéro de diapositive 3"/>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dirty="0"/>
          </a:p>
        </p:txBody>
      </p:sp>
      <p:sp>
        <p:nvSpPr>
          <p:cNvPr id="2" name="Titre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fr-FR" noProof="0"/>
              <a:t>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8A882CEE-EB75-4AF3-9151-1F5F1A2C8DEE}" type="datetime1">
              <a:rPr lang="fr-FR" smtClean="0"/>
              <a:pPr/>
              <a:t>15/02/2022</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DFBB78A-01B4-41F2-96B0-677A4A282832}" type="slidenum">
              <a:rPr lang="fr-FR" noProof="0" smtClean="0"/>
              <a:t>‹N°›</a:t>
            </a:fld>
            <a:endParaRPr lang="fr-F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dirty="0"/>
          </a:p>
        </p:txBody>
      </p:sp>
      <p:sp>
        <p:nvSpPr>
          <p:cNvPr id="2" name="Titre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fr-FR" noProof="0"/>
              <a:t>Modifiez le style du titre</a:t>
            </a:r>
            <a:endParaRPr lang="fr-FR" noProof="0" dirty="0"/>
          </a:p>
        </p:txBody>
      </p:sp>
      <p:sp>
        <p:nvSpPr>
          <p:cNvPr id="3" name="Espace réservé pour l’image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fr-FR" noProof="0"/>
              <a:t>Cliquez sur l'icône pour ajouter une image</a:t>
            </a:r>
            <a:endParaRPr lang="fr-FR" noProof="0" dirty="0"/>
          </a:p>
        </p:txBody>
      </p:sp>
      <p:sp>
        <p:nvSpPr>
          <p:cNvPr id="4" name="Espace réservé du texte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fr-FR" noProof="0"/>
              <a:t>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1243391A-F551-4E68-A3A2-B2977A11EED5}" type="datetime1">
              <a:rPr lang="fr-FR" smtClean="0"/>
              <a:pPr/>
              <a:t>15/02/2022</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DFBB78A-01B4-41F2-96B0-677A4A282832}" type="slidenum">
              <a:rPr lang="fr-FR" noProof="0" smtClean="0"/>
              <a:t>‹N°›</a:t>
            </a:fld>
            <a:endParaRPr lang="fr-F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dirty="0"/>
          </a:p>
        </p:txBody>
      </p:sp>
      <p:sp>
        <p:nvSpPr>
          <p:cNvPr id="2" name="Espace réservé du titre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7FC95F3A-C80B-45D8-8619-50796CD15BC7}" type="datetime1">
              <a:rPr lang="fr-FR" smtClean="0"/>
              <a:pPr/>
              <a:t>15/02/2022</a:t>
            </a:fld>
            <a:endParaRPr lang="fr-FR" dirty="0"/>
          </a:p>
        </p:txBody>
      </p:sp>
      <p:sp>
        <p:nvSpPr>
          <p:cNvPr id="5" name="Espace réservé du pied de page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fr-FR" noProof="0" dirty="0"/>
          </a:p>
        </p:txBody>
      </p:sp>
      <p:sp>
        <p:nvSpPr>
          <p:cNvPr id="6" name="Espace réservé du numéro de diapositive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fr-FR" smtClean="0"/>
              <a:pPr/>
              <a:t>‹N°›</a:t>
            </a:fld>
            <a:endParaRPr lang="fr-F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hyperlink" Target="https://monnuage.ac-versailles.fr/s/E5ZJSgeM2aW6NmQ" TargetMode="Externa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hyperlink" Target="https://monnuage.ac-versailles.fr/s/xNaysiGPkiGsTpQ" TargetMode="External"/><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2.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onnuage.ac-versailles.fr/s/ymReA39SfMNxA5W" TargetMode="Externa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hyperlink" Target="http://www.pedagogie92.ac-versailles.fr/2022/02/05/lire-ensemble-contribution-exceptionnelle-de-madame-la-directrice-academique/" TargetMode="Externa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onnuage.ac-versailles.fr/s/3aCktMNRLebRbCp" TargetMode="Externa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onnuage.ac-versailles.fr/s/bQ9Xn67nQDda7nD" TargetMode="Externa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onnuage.ac-versailles.fr/s/ECRD5Qxid35kcWg" TargetMode="Externa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onnuage.ac-versailles.fr/s/W5M2EiSLRaqEqLz" TargetMode="Externa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monnuage.ac-versailles.fr/s/Xt5dbQwyKjn8ZL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onnuage.ac-versailles.fr/s/5yAFtwFrmrf5paW" TargetMode="Externa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monnuage.ac-versailles.fr/s/2RsxZAKtJXGNG4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hyperlink" Target="https://monnuage.ac-versailles.fr/s/m9Q845naspyMbqL" TargetMode="Externa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0">
          <a:fgClr>
            <a:schemeClr val="accent5"/>
          </a:fgClr>
          <a:bgClr>
            <a:schemeClr val="bg1"/>
          </a:bgClr>
        </a:pattFill>
        <a:effectLst/>
      </p:bgPr>
    </p:bg>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313D5B26-5F4E-4CA3-A20D-1DB74EEDF35D}"/>
              </a:ext>
            </a:extLst>
          </p:cNvPr>
          <p:cNvSpPr>
            <a:spLocks noGrp="1"/>
          </p:cNvSpPr>
          <p:nvPr>
            <p:ph idx="1"/>
          </p:nvPr>
        </p:nvSpPr>
        <p:spPr>
          <a:xfrm>
            <a:off x="4469236" y="3861048"/>
            <a:ext cx="6805427" cy="2514352"/>
          </a:xfrm>
        </p:spPr>
        <p:txBody>
          <a:bodyPr>
            <a:normAutofit lnSpcReduction="10000"/>
          </a:bodyPr>
          <a:lstStyle/>
          <a:p>
            <a:pPr marL="0" indent="0" algn="ctr">
              <a:buNone/>
            </a:pPr>
            <a:r>
              <a:rPr lang="fr-FR" sz="4400" dirty="0">
                <a:effectLst>
                  <a:outerShdw blurRad="38100" dist="38100" dir="2700000" algn="tl">
                    <a:srgbClr val="000000">
                      <a:alpha val="43137"/>
                    </a:srgbClr>
                  </a:outerShdw>
                </a:effectLst>
              </a:rPr>
              <a:t>Podcasts de lectures</a:t>
            </a:r>
          </a:p>
          <a:p>
            <a:pPr marL="0" indent="0" algn="ctr">
              <a:buNone/>
            </a:pPr>
            <a:endParaRPr lang="fr-FR" sz="4400" dirty="0">
              <a:effectLst>
                <a:outerShdw blurRad="38100" dist="38100" dir="2700000" algn="tl">
                  <a:srgbClr val="000000">
                    <a:alpha val="43137"/>
                  </a:srgbClr>
                </a:outerShdw>
              </a:effectLst>
            </a:endParaRPr>
          </a:p>
          <a:p>
            <a:pPr marL="0" indent="0" algn="ctr">
              <a:buNone/>
            </a:pPr>
            <a:r>
              <a:rPr lang="fr-FR" sz="1600" dirty="0"/>
              <a:t>Nous remercions les lecteurs et lectrices pour leur contribution dans le cadre du dispositif départemental </a:t>
            </a:r>
            <a:r>
              <a:rPr lang="fr-FR" sz="1600" i="1" dirty="0"/>
              <a:t>Lire Ensemble </a:t>
            </a:r>
            <a:r>
              <a:rPr lang="fr-FR" sz="1600" dirty="0"/>
              <a:t>sur le thème de l’amitié.</a:t>
            </a:r>
            <a:endParaRPr lang="fr-FR" sz="1600" i="1" dirty="0"/>
          </a:p>
          <a:p>
            <a:pPr marL="0" indent="0" algn="ctr">
              <a:buNone/>
            </a:pPr>
            <a:endParaRPr lang="fr-FR" sz="1600" dirty="0"/>
          </a:p>
        </p:txBody>
      </p:sp>
      <p:pic>
        <p:nvPicPr>
          <p:cNvPr id="15" name="Image 14">
            <a:extLst>
              <a:ext uri="{FF2B5EF4-FFF2-40B4-BE49-F238E27FC236}">
                <a16:creationId xmlns:a16="http://schemas.microsoft.com/office/drawing/2014/main" id="{46B97D45-C2BF-4671-B3B3-7AC550274803}"/>
              </a:ext>
            </a:extLst>
          </p:cNvPr>
          <p:cNvPicPr>
            <a:picLocks noChangeAspect="1"/>
          </p:cNvPicPr>
          <p:nvPr/>
        </p:nvPicPr>
        <p:blipFill>
          <a:blip r:embed="rId2"/>
          <a:stretch>
            <a:fillRect/>
          </a:stretch>
        </p:blipFill>
        <p:spPr>
          <a:xfrm>
            <a:off x="477788" y="1246064"/>
            <a:ext cx="3039318" cy="43658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Image 13">
            <a:extLst>
              <a:ext uri="{FF2B5EF4-FFF2-40B4-BE49-F238E27FC236}">
                <a16:creationId xmlns:a16="http://schemas.microsoft.com/office/drawing/2014/main" id="{3EA89431-78BB-4867-AD0B-8E7E3F55CA23}"/>
              </a:ext>
            </a:extLst>
          </p:cNvPr>
          <p:cNvPicPr>
            <a:picLocks noChangeAspect="1"/>
          </p:cNvPicPr>
          <p:nvPr/>
        </p:nvPicPr>
        <p:blipFill>
          <a:blip r:embed="rId3"/>
          <a:stretch>
            <a:fillRect/>
          </a:stretch>
        </p:blipFill>
        <p:spPr>
          <a:xfrm>
            <a:off x="6720553" y="836712"/>
            <a:ext cx="2302791" cy="18803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0">
          <a:fgClr>
            <a:schemeClr val="accent5"/>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r>
              <a:rPr lang="fr-FR" dirty="0">
                <a:solidFill>
                  <a:schemeClr val="bg2">
                    <a:lumMod val="50000"/>
                  </a:schemeClr>
                </a:solidFill>
              </a:rPr>
              <a:t>Pour les élèves de CP…</a:t>
            </a:r>
            <a:br>
              <a:rPr lang="fr-FR" dirty="0"/>
            </a:br>
            <a:endParaRPr lang="fr-FR" dirty="0"/>
          </a:p>
        </p:txBody>
      </p:sp>
      <p:pic>
        <p:nvPicPr>
          <p:cNvPr id="7" name="Espace réservé du contenu 6" descr="Volume">
            <a:hlinkClick r:id="rId2"/>
            <a:extLst>
              <a:ext uri="{FF2B5EF4-FFF2-40B4-BE49-F238E27FC236}">
                <a16:creationId xmlns:a16="http://schemas.microsoft.com/office/drawing/2014/main" id="{31927B00-9A03-4AD2-9960-4CE5B287F21F}"/>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3484" y="685800"/>
            <a:ext cx="914400" cy="914400"/>
          </a:xfrm>
        </p:spPr>
      </p:pic>
      <p:sp>
        <p:nvSpPr>
          <p:cNvPr id="4" name="Espace réservé du texte 3"/>
          <p:cNvSpPr>
            <a:spLocks noGrp="1"/>
          </p:cNvSpPr>
          <p:nvPr>
            <p:ph type="body" sz="half" idx="2"/>
          </p:nvPr>
        </p:nvSpPr>
        <p:spPr/>
        <p:txBody>
          <a:bodyPr rtlCol="0">
            <a:normAutofit/>
          </a:bodyPr>
          <a:lstStyle/>
          <a:p>
            <a:pPr rtl="0"/>
            <a:endParaRPr lang="fr-FR" dirty="0"/>
          </a:p>
          <a:p>
            <a:pPr rtl="0"/>
            <a:r>
              <a:rPr lang="fr-FR" dirty="0"/>
              <a:t>Quand des amis s’allient pour vaincre un dragon !</a:t>
            </a:r>
          </a:p>
        </p:txBody>
      </p:sp>
      <p:pic>
        <p:nvPicPr>
          <p:cNvPr id="6" name="Image 5">
            <a:extLst>
              <a:ext uri="{FF2B5EF4-FFF2-40B4-BE49-F238E27FC236}">
                <a16:creationId xmlns:a16="http://schemas.microsoft.com/office/drawing/2014/main" id="{8411BABA-0688-4DB2-B8C0-E38EFF8206BE}"/>
              </a:ext>
            </a:extLst>
          </p:cNvPr>
          <p:cNvPicPr>
            <a:picLocks noChangeAspect="1"/>
          </p:cNvPicPr>
          <p:nvPr/>
        </p:nvPicPr>
        <p:blipFill>
          <a:blip r:embed="rId5"/>
          <a:stretch>
            <a:fillRect/>
          </a:stretch>
        </p:blipFill>
        <p:spPr>
          <a:xfrm>
            <a:off x="4316288" y="4897569"/>
            <a:ext cx="1780186" cy="1737511"/>
          </a:xfrm>
          <a:prstGeom prst="rect">
            <a:avLst/>
          </a:prstGeom>
        </p:spPr>
      </p:pic>
      <p:sp>
        <p:nvSpPr>
          <p:cNvPr id="10" name="Rectangle : coins arrondis 9">
            <a:extLst>
              <a:ext uri="{FF2B5EF4-FFF2-40B4-BE49-F238E27FC236}">
                <a16:creationId xmlns:a16="http://schemas.microsoft.com/office/drawing/2014/main" id="{C416FA67-6751-4973-953F-90AA245F69A2}"/>
              </a:ext>
            </a:extLst>
          </p:cNvPr>
          <p:cNvSpPr/>
          <p:nvPr/>
        </p:nvSpPr>
        <p:spPr>
          <a:xfrm>
            <a:off x="6897983" y="4869160"/>
            <a:ext cx="4392488"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7000"/>
              </a:lnSpc>
              <a:spcBef>
                <a:spcPts val="0"/>
              </a:spcBef>
              <a:spcAft>
                <a:spcPts val="0"/>
              </a:spcAft>
              <a:buClrTx/>
              <a:buSzTx/>
              <a:buFontTx/>
              <a:buNone/>
              <a:tabLst/>
              <a:defRPr/>
            </a:pPr>
            <a:r>
              <a:rPr kumimoji="0" lang="fr-FR" sz="2400" b="0" i="1" u="none" strike="noStrike" kern="1200" cap="none" spc="0" normalizeH="0" baseline="0" noProof="0" dirty="0">
                <a:ln>
                  <a:noFill/>
                </a:ln>
                <a:solidFill>
                  <a:prstClr val="white"/>
                </a:solidFill>
                <a:effectLst/>
                <a:uLnTx/>
                <a:uFillTx/>
                <a:latin typeface="Bell MT" panose="02020503060305020303" pitchFamily="18" charset="0"/>
                <a:ea typeface="+mn-ea"/>
                <a:cs typeface="+mn-cs"/>
              </a:rPr>
              <a:t>Les trois grains de riz</a:t>
            </a:r>
          </a:p>
          <a:p>
            <a:pPr marL="0" marR="0" lvl="0" indent="0" algn="ctr" defTabSz="1218987" rtl="0" eaLnBrk="1" fontAlgn="auto" latinLnBrk="0" hangingPunct="1">
              <a:lnSpc>
                <a:spcPct val="107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Calibri" panose="020F0502020204030204" pitchFamily="34" charset="0"/>
              </a:rPr>
              <a:t>A. </a:t>
            </a:r>
            <a:r>
              <a:rPr kumimoji="0" lang="fr-FR" sz="2000" b="0" i="0" u="none" strike="noStrike" kern="1200" cap="none" spc="0" normalizeH="0" baseline="0" noProof="0" dirty="0" err="1">
                <a:ln>
                  <a:noFill/>
                </a:ln>
                <a:solidFill>
                  <a:prstClr val="white"/>
                </a:solidFill>
                <a:effectLst/>
                <a:uLnTx/>
                <a:uFillTx/>
                <a:latin typeface="Bell MT" panose="02020503060305020303" pitchFamily="18" charset="0"/>
                <a:ea typeface="Calibri" panose="020F0502020204030204" pitchFamily="34" charset="0"/>
                <a:cs typeface="Calibri" panose="020F0502020204030204" pitchFamily="34" charset="0"/>
              </a:rPr>
              <a:t>Bertron</a:t>
            </a:r>
            <a:r>
              <a:rPr kumimoji="0" lang="fr-FR" sz="20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Calibri" panose="020F0502020204030204" pitchFamily="34" charset="0"/>
              </a:rPr>
              <a:t>-Martin et V. Sanchez</a:t>
            </a:r>
          </a:p>
          <a:p>
            <a:pPr marL="0" marR="0" lvl="0" indent="0" algn="ctr" defTabSz="1218987" rtl="0" eaLnBrk="1" fontAlgn="auto" latinLnBrk="0" hangingPunct="1">
              <a:lnSpc>
                <a:spcPct val="107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Calibri" panose="020F0502020204030204" pitchFamily="34" charset="0"/>
              </a:rPr>
              <a:t>Flammarion Jeunesse Père Castor - 2005</a:t>
            </a:r>
            <a:endParaRPr kumimoji="0" lang="fr-FR" sz="18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Times New Roman" panose="02020603050405020304" pitchFamily="18" charset="0"/>
            </a:endParaRPr>
          </a:p>
        </p:txBody>
      </p:sp>
      <p:sp>
        <p:nvSpPr>
          <p:cNvPr id="11" name="Espace réservé du contenu 2">
            <a:extLst>
              <a:ext uri="{FF2B5EF4-FFF2-40B4-BE49-F238E27FC236}">
                <a16:creationId xmlns:a16="http://schemas.microsoft.com/office/drawing/2014/main" id="{C24028CF-192A-4688-BA2C-8E62E35D6B64}"/>
              </a:ext>
            </a:extLst>
          </p:cNvPr>
          <p:cNvSpPr txBox="1">
            <a:spLocks/>
          </p:cNvSpPr>
          <p:nvPr/>
        </p:nvSpPr>
        <p:spPr>
          <a:xfrm>
            <a:off x="4469236" y="482600"/>
            <a:ext cx="6805427" cy="4242544"/>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marR="0" lvl="0" indent="0" algn="ctr" defTabSz="1218987" rtl="0" eaLnBrk="1" fontAlgn="auto" latinLnBrk="0" hangingPunct="1">
              <a:lnSpc>
                <a:spcPct val="95000"/>
              </a:lnSpc>
              <a:spcBef>
                <a:spcPts val="1866"/>
              </a:spcBef>
              <a:spcAft>
                <a:spcPts val="0"/>
              </a:spcAft>
              <a:buClrTx/>
              <a:buSzPct val="100000"/>
              <a:buFont typeface="Arial" pitchFamily="34" charset="0"/>
              <a:buNone/>
              <a:tabLst/>
              <a:defRPr/>
            </a:pPr>
            <a:endParaRPr kumimoji="0" lang="fr-FR" sz="24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3" name="Image 2">
            <a:extLst>
              <a:ext uri="{FF2B5EF4-FFF2-40B4-BE49-F238E27FC236}">
                <a16:creationId xmlns:a16="http://schemas.microsoft.com/office/drawing/2014/main" id="{1CA513FA-AEA1-455B-B221-4FDEE1091E59}"/>
              </a:ext>
            </a:extLst>
          </p:cNvPr>
          <p:cNvPicPr>
            <a:picLocks noChangeAspect="1"/>
          </p:cNvPicPr>
          <p:nvPr/>
        </p:nvPicPr>
        <p:blipFill>
          <a:blip r:embed="rId6"/>
          <a:stretch>
            <a:fillRect/>
          </a:stretch>
        </p:blipFill>
        <p:spPr>
          <a:xfrm>
            <a:off x="4674627" y="5014391"/>
            <a:ext cx="1063507" cy="1503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 4">
            <a:extLst>
              <a:ext uri="{FF2B5EF4-FFF2-40B4-BE49-F238E27FC236}">
                <a16:creationId xmlns:a16="http://schemas.microsoft.com/office/drawing/2014/main" id="{6ECB5380-050C-429F-B001-A8CBB1BB545B}"/>
              </a:ext>
            </a:extLst>
          </p:cNvPr>
          <p:cNvPicPr>
            <a:picLocks noChangeAspect="1"/>
          </p:cNvPicPr>
          <p:nvPr/>
        </p:nvPicPr>
        <p:blipFill rotWithShape="1">
          <a:blip r:embed="rId7"/>
          <a:srcRect l="1" t="-692" r="1087" b="692"/>
          <a:stretch/>
        </p:blipFill>
        <p:spPr>
          <a:xfrm>
            <a:off x="5317546" y="335593"/>
            <a:ext cx="5108805" cy="3930679"/>
          </a:xfrm>
          <a:prstGeom prst="rect">
            <a:avLst/>
          </a:prstGeom>
        </p:spPr>
      </p:pic>
    </p:spTree>
    <p:extLst>
      <p:ext uri="{BB962C8B-B14F-4D97-AF65-F5344CB8AC3E}">
        <p14:creationId xmlns:p14="http://schemas.microsoft.com/office/powerpoint/2010/main" val="372933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0">
          <a:fgClr>
            <a:schemeClr val="accent5"/>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04721" y="1701800"/>
            <a:ext cx="3485435" cy="2844800"/>
          </a:xfrm>
        </p:spPr>
        <p:txBody>
          <a:bodyPr rtlCol="0"/>
          <a:lstStyle/>
          <a:p>
            <a:r>
              <a:rPr lang="fr-FR" dirty="0">
                <a:solidFill>
                  <a:schemeClr val="bg2">
                    <a:lumMod val="50000"/>
                  </a:schemeClr>
                </a:solidFill>
              </a:rPr>
              <a:t>Le choix de </a:t>
            </a:r>
            <a:br>
              <a:rPr lang="fr-FR" dirty="0">
                <a:solidFill>
                  <a:schemeClr val="bg2">
                    <a:lumMod val="50000"/>
                  </a:schemeClr>
                </a:solidFill>
              </a:rPr>
            </a:br>
            <a:r>
              <a:rPr lang="fr-FR" dirty="0">
                <a:solidFill>
                  <a:schemeClr val="bg2">
                    <a:lumMod val="50000"/>
                  </a:schemeClr>
                </a:solidFill>
              </a:rPr>
              <a:t>Léa Tsapis-</a:t>
            </a:r>
            <a:r>
              <a:rPr lang="fr-FR" dirty="0" err="1">
                <a:solidFill>
                  <a:schemeClr val="bg2">
                    <a:lumMod val="50000"/>
                  </a:schemeClr>
                </a:solidFill>
              </a:rPr>
              <a:t>Panvier</a:t>
            </a:r>
            <a:r>
              <a:rPr lang="fr-FR" dirty="0">
                <a:solidFill>
                  <a:schemeClr val="bg2">
                    <a:lumMod val="50000"/>
                  </a:schemeClr>
                </a:solidFill>
              </a:rPr>
              <a:t> </a:t>
            </a:r>
            <a:br>
              <a:rPr lang="fr-FR" dirty="0">
                <a:solidFill>
                  <a:schemeClr val="bg2">
                    <a:lumMod val="50000"/>
                  </a:schemeClr>
                </a:solidFill>
              </a:rPr>
            </a:br>
            <a:r>
              <a:rPr lang="fr-FR" dirty="0">
                <a:solidFill>
                  <a:schemeClr val="bg2">
                    <a:lumMod val="50000"/>
                  </a:schemeClr>
                </a:solidFill>
              </a:rPr>
              <a:t>conseillère pédagogique</a:t>
            </a:r>
            <a:br>
              <a:rPr lang="fr-FR" dirty="0"/>
            </a:br>
            <a:endParaRPr lang="fr-FR" dirty="0"/>
          </a:p>
        </p:txBody>
      </p:sp>
      <p:pic>
        <p:nvPicPr>
          <p:cNvPr id="7" name="Espace réservé du contenu 6" descr="Volume">
            <a:hlinkClick r:id="rId2"/>
            <a:extLst>
              <a:ext uri="{FF2B5EF4-FFF2-40B4-BE49-F238E27FC236}">
                <a16:creationId xmlns:a16="http://schemas.microsoft.com/office/drawing/2014/main" id="{31927B00-9A03-4AD2-9960-4CE5B287F21F}"/>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3484" y="685800"/>
            <a:ext cx="914400" cy="914400"/>
          </a:xfrm>
        </p:spPr>
      </p:pic>
      <p:sp>
        <p:nvSpPr>
          <p:cNvPr id="4" name="Espace réservé du texte 3"/>
          <p:cNvSpPr>
            <a:spLocks noGrp="1"/>
          </p:cNvSpPr>
          <p:nvPr>
            <p:ph type="body" sz="half" idx="2"/>
          </p:nvPr>
        </p:nvSpPr>
        <p:spPr/>
        <p:txBody>
          <a:bodyPr rtlCol="0">
            <a:normAutofit/>
          </a:bodyPr>
          <a:lstStyle/>
          <a:p>
            <a:pPr rtl="0"/>
            <a:r>
              <a:rPr lang="fr-FR" dirty="0"/>
              <a:t>Contexte du choix pour de élèves de CP :</a:t>
            </a:r>
          </a:p>
          <a:p>
            <a:pPr algn="just" rtl="0"/>
            <a:r>
              <a:rPr lang="fr-FR" dirty="0"/>
              <a:t>Un très beau récit d’amitié. Celle qui lien, malgré leurs différences, Amos la souris &amp; Boris la baleine.</a:t>
            </a:r>
          </a:p>
        </p:txBody>
      </p:sp>
      <p:pic>
        <p:nvPicPr>
          <p:cNvPr id="6" name="Image 5">
            <a:extLst>
              <a:ext uri="{FF2B5EF4-FFF2-40B4-BE49-F238E27FC236}">
                <a16:creationId xmlns:a16="http://schemas.microsoft.com/office/drawing/2014/main" id="{8411BABA-0688-4DB2-B8C0-E38EFF8206BE}"/>
              </a:ext>
            </a:extLst>
          </p:cNvPr>
          <p:cNvPicPr>
            <a:picLocks noChangeAspect="1"/>
          </p:cNvPicPr>
          <p:nvPr/>
        </p:nvPicPr>
        <p:blipFill>
          <a:blip r:embed="rId5"/>
          <a:stretch>
            <a:fillRect/>
          </a:stretch>
        </p:blipFill>
        <p:spPr>
          <a:xfrm>
            <a:off x="4316288" y="4897569"/>
            <a:ext cx="1780186" cy="1737511"/>
          </a:xfrm>
          <a:prstGeom prst="rect">
            <a:avLst/>
          </a:prstGeom>
        </p:spPr>
      </p:pic>
      <p:sp>
        <p:nvSpPr>
          <p:cNvPr id="10" name="Rectangle : coins arrondis 9">
            <a:extLst>
              <a:ext uri="{FF2B5EF4-FFF2-40B4-BE49-F238E27FC236}">
                <a16:creationId xmlns:a16="http://schemas.microsoft.com/office/drawing/2014/main" id="{C416FA67-6751-4973-953F-90AA245F69A2}"/>
              </a:ext>
            </a:extLst>
          </p:cNvPr>
          <p:cNvSpPr/>
          <p:nvPr/>
        </p:nvSpPr>
        <p:spPr>
          <a:xfrm>
            <a:off x="6897983" y="4869160"/>
            <a:ext cx="4392488"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7000"/>
              </a:lnSpc>
              <a:spcBef>
                <a:spcPts val="0"/>
              </a:spcBef>
              <a:spcAft>
                <a:spcPts val="0"/>
              </a:spcAft>
              <a:buClrTx/>
              <a:buSzTx/>
              <a:buFontTx/>
              <a:buNone/>
              <a:tabLst/>
              <a:defRPr/>
            </a:pPr>
            <a:r>
              <a:rPr kumimoji="0" lang="fr-FR" sz="3600" b="0" i="1"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Calibri" panose="020F0502020204030204" pitchFamily="34" charset="0"/>
              </a:rPr>
              <a:t>Amos &amp; Boris</a:t>
            </a:r>
          </a:p>
          <a:p>
            <a:pPr marL="0" marR="0" lvl="0" indent="0" algn="ctr" defTabSz="1218987" rtl="0" eaLnBrk="1" fontAlgn="auto" latinLnBrk="0" hangingPunct="1">
              <a:lnSpc>
                <a:spcPct val="107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Calibri" panose="020F0502020204030204" pitchFamily="34" charset="0"/>
              </a:rPr>
              <a:t>William </a:t>
            </a:r>
            <a:r>
              <a:rPr kumimoji="0" lang="fr-FR" sz="2400" b="0" i="0" u="none" strike="noStrike" kern="1200" cap="none" spc="0" normalizeH="0" baseline="0" noProof="0" dirty="0" err="1">
                <a:ln>
                  <a:noFill/>
                </a:ln>
                <a:solidFill>
                  <a:prstClr val="white"/>
                </a:solidFill>
                <a:effectLst/>
                <a:uLnTx/>
                <a:uFillTx/>
                <a:latin typeface="Bell MT" panose="02020503060305020303" pitchFamily="18" charset="0"/>
                <a:ea typeface="Calibri" panose="020F0502020204030204" pitchFamily="34" charset="0"/>
                <a:cs typeface="Calibri" panose="020F0502020204030204" pitchFamily="34" charset="0"/>
              </a:rPr>
              <a:t>Steig</a:t>
            </a:r>
            <a:endParaRPr kumimoji="0" lang="fr-FR" sz="24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Calibri" panose="020F0502020204030204" pitchFamily="34" charset="0"/>
            </a:endParaRPr>
          </a:p>
          <a:p>
            <a:pPr marL="0" marR="0" lvl="0" indent="0" algn="ctr" defTabSz="1218987" rtl="0" eaLnBrk="1" fontAlgn="auto" latinLnBrk="0" hangingPunct="1">
              <a:lnSpc>
                <a:spcPct val="107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Calibri" panose="020F0502020204030204" pitchFamily="34" charset="0"/>
              </a:rPr>
              <a:t>Gallimard jeunesse -1971</a:t>
            </a:r>
            <a:endParaRPr kumimoji="0" lang="fr-FR" sz="24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Times New Roman" panose="02020603050405020304" pitchFamily="18" charset="0"/>
            </a:endParaRPr>
          </a:p>
        </p:txBody>
      </p:sp>
      <p:sp>
        <p:nvSpPr>
          <p:cNvPr id="11" name="Espace réservé du contenu 2">
            <a:extLst>
              <a:ext uri="{FF2B5EF4-FFF2-40B4-BE49-F238E27FC236}">
                <a16:creationId xmlns:a16="http://schemas.microsoft.com/office/drawing/2014/main" id="{C24028CF-192A-4688-BA2C-8E62E35D6B64}"/>
              </a:ext>
            </a:extLst>
          </p:cNvPr>
          <p:cNvSpPr txBox="1">
            <a:spLocks/>
          </p:cNvSpPr>
          <p:nvPr/>
        </p:nvSpPr>
        <p:spPr>
          <a:xfrm>
            <a:off x="4469236" y="482600"/>
            <a:ext cx="6805427" cy="4242544"/>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marR="0" lvl="0" indent="0" algn="ctr" defTabSz="1218987" rtl="0" eaLnBrk="1" fontAlgn="auto" latinLnBrk="0" hangingPunct="1">
              <a:lnSpc>
                <a:spcPct val="95000"/>
              </a:lnSpc>
              <a:spcBef>
                <a:spcPts val="1866"/>
              </a:spcBef>
              <a:spcAft>
                <a:spcPts val="0"/>
              </a:spcAft>
              <a:buClrTx/>
              <a:buSzPct val="100000"/>
              <a:buFont typeface="Arial" pitchFamily="34" charset="0"/>
              <a:buNone/>
              <a:tabLst/>
              <a:defRPr/>
            </a:pPr>
            <a:endParaRPr kumimoji="0" lang="fr-FR" sz="24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9" name="Image 8">
            <a:extLst>
              <a:ext uri="{FF2B5EF4-FFF2-40B4-BE49-F238E27FC236}">
                <a16:creationId xmlns:a16="http://schemas.microsoft.com/office/drawing/2014/main" id="{FA1E76B2-556C-D642-820C-CD6853AC63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6869" y="4922171"/>
            <a:ext cx="1239511" cy="1702824"/>
          </a:xfrm>
          <a:prstGeom prst="rect">
            <a:avLst/>
          </a:prstGeom>
        </p:spPr>
      </p:pic>
      <p:pic>
        <p:nvPicPr>
          <p:cNvPr id="13" name="Image 12">
            <a:extLst>
              <a:ext uri="{FF2B5EF4-FFF2-40B4-BE49-F238E27FC236}">
                <a16:creationId xmlns:a16="http://schemas.microsoft.com/office/drawing/2014/main" id="{4C8BBFA0-E914-AA44-BBF0-9A20F3AA69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4292" y="673472"/>
            <a:ext cx="6111009" cy="3860800"/>
          </a:xfrm>
          <a:prstGeom prst="rect">
            <a:avLst/>
          </a:prstGeom>
        </p:spPr>
      </p:pic>
    </p:spTree>
    <p:extLst>
      <p:ext uri="{BB962C8B-B14F-4D97-AF65-F5344CB8AC3E}">
        <p14:creationId xmlns:p14="http://schemas.microsoft.com/office/powerpoint/2010/main" val="2952945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0">
          <a:fgClr>
            <a:schemeClr val="accent5"/>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r>
              <a:rPr lang="fr-FR" dirty="0">
                <a:solidFill>
                  <a:schemeClr val="bg2">
                    <a:lumMod val="50000"/>
                  </a:schemeClr>
                </a:solidFill>
              </a:rPr>
              <a:t>Pour les élèves de CM1-CM2 :</a:t>
            </a:r>
            <a:endParaRPr lang="fr-FR" dirty="0"/>
          </a:p>
        </p:txBody>
      </p:sp>
      <p:pic>
        <p:nvPicPr>
          <p:cNvPr id="7" name="Espace réservé du contenu 6" descr="Volume">
            <a:hlinkClick r:id="rId2"/>
            <a:extLst>
              <a:ext uri="{FF2B5EF4-FFF2-40B4-BE49-F238E27FC236}">
                <a16:creationId xmlns:a16="http://schemas.microsoft.com/office/drawing/2014/main" id="{31927B00-9A03-4AD2-9960-4CE5B287F21F}"/>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3484" y="685800"/>
            <a:ext cx="914400" cy="914400"/>
          </a:xfrm>
        </p:spPr>
      </p:pic>
      <p:sp>
        <p:nvSpPr>
          <p:cNvPr id="4" name="Espace réservé du texte 3"/>
          <p:cNvSpPr>
            <a:spLocks noGrp="1"/>
          </p:cNvSpPr>
          <p:nvPr>
            <p:ph type="body" sz="half" idx="2"/>
          </p:nvPr>
        </p:nvSpPr>
        <p:spPr/>
        <p:txBody>
          <a:bodyPr rtlCol="0">
            <a:normAutofit/>
          </a:bodyPr>
          <a:lstStyle/>
          <a:p>
            <a:pPr rtl="0"/>
            <a:r>
              <a:rPr lang="fr-FR" dirty="0"/>
              <a:t>Contexte du choix :</a:t>
            </a:r>
          </a:p>
          <a:p>
            <a:pPr rtl="0"/>
            <a:r>
              <a:rPr lang="fr-FR" dirty="0"/>
              <a:t>Saurez-vous trouver qui est le mystérieux V. H. ?</a:t>
            </a:r>
          </a:p>
        </p:txBody>
      </p:sp>
      <p:sp>
        <p:nvSpPr>
          <p:cNvPr id="10" name="Rectangle : coins arrondis 9">
            <a:extLst>
              <a:ext uri="{FF2B5EF4-FFF2-40B4-BE49-F238E27FC236}">
                <a16:creationId xmlns:a16="http://schemas.microsoft.com/office/drawing/2014/main" id="{C416FA67-6751-4973-953F-90AA245F69A2}"/>
              </a:ext>
            </a:extLst>
          </p:cNvPr>
          <p:cNvSpPr/>
          <p:nvPr/>
        </p:nvSpPr>
        <p:spPr>
          <a:xfrm>
            <a:off x="6897983" y="4869160"/>
            <a:ext cx="4392488"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7000"/>
              </a:lnSpc>
              <a:spcBef>
                <a:spcPts val="0"/>
              </a:spcBef>
              <a:spcAft>
                <a:spcPts val="0"/>
              </a:spcAft>
              <a:buClrTx/>
              <a:buSzTx/>
              <a:buFontTx/>
              <a:buNone/>
              <a:tabLst/>
              <a:defRPr/>
            </a:pPr>
            <a:r>
              <a:rPr kumimoji="0" lang="fr-FR" sz="3600" b="0" i="1"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Calibri" panose="020F0502020204030204" pitchFamily="34" charset="0"/>
              </a:rPr>
              <a:t>A M. V. H. </a:t>
            </a:r>
          </a:p>
          <a:p>
            <a:pPr marL="0" marR="0" lvl="0" indent="0" algn="ctr" defTabSz="1218987" rtl="0" eaLnBrk="1" fontAlgn="auto" latinLnBrk="0" hangingPunct="1">
              <a:lnSpc>
                <a:spcPct val="107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Calibri" panose="020F0502020204030204" pitchFamily="34" charset="0"/>
              </a:rPr>
              <a:t>Alfred de Musset</a:t>
            </a:r>
          </a:p>
          <a:p>
            <a:pPr marL="0" marR="0" lvl="0" indent="0" algn="ctr" defTabSz="1218987" rtl="0" eaLnBrk="1" fontAlgn="auto" latinLnBrk="0" hangingPunct="1">
              <a:lnSpc>
                <a:spcPct val="107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Calibri" panose="020F0502020204030204" pitchFamily="34" charset="0"/>
              </a:rPr>
              <a:t>1850</a:t>
            </a:r>
            <a:endParaRPr kumimoji="0" lang="fr-FR" sz="24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Times New Roman" panose="02020603050405020304" pitchFamily="18" charset="0"/>
            </a:endParaRPr>
          </a:p>
        </p:txBody>
      </p:sp>
      <p:sp>
        <p:nvSpPr>
          <p:cNvPr id="11" name="Espace réservé du contenu 2">
            <a:extLst>
              <a:ext uri="{FF2B5EF4-FFF2-40B4-BE49-F238E27FC236}">
                <a16:creationId xmlns:a16="http://schemas.microsoft.com/office/drawing/2014/main" id="{C24028CF-192A-4688-BA2C-8E62E35D6B64}"/>
              </a:ext>
            </a:extLst>
          </p:cNvPr>
          <p:cNvSpPr txBox="1">
            <a:spLocks/>
          </p:cNvSpPr>
          <p:nvPr/>
        </p:nvSpPr>
        <p:spPr>
          <a:xfrm>
            <a:off x="4469236" y="482600"/>
            <a:ext cx="6805427" cy="4242544"/>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marR="0" lvl="0" indent="0" algn="ctr" defTabSz="1218987" rtl="0" eaLnBrk="1" fontAlgn="auto" latinLnBrk="0" hangingPunct="1">
              <a:lnSpc>
                <a:spcPct val="95000"/>
              </a:lnSpc>
              <a:spcBef>
                <a:spcPts val="1866"/>
              </a:spcBef>
              <a:spcAft>
                <a:spcPts val="0"/>
              </a:spcAft>
              <a:buClrTx/>
              <a:buSzPct val="100000"/>
              <a:buFont typeface="Arial" pitchFamily="34" charset="0"/>
              <a:buNone/>
              <a:tabLst/>
              <a:defRPr/>
            </a:pPr>
            <a:endParaRPr kumimoji="0" lang="fr-FR" sz="24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3" name="Image 2">
            <a:extLst>
              <a:ext uri="{FF2B5EF4-FFF2-40B4-BE49-F238E27FC236}">
                <a16:creationId xmlns:a16="http://schemas.microsoft.com/office/drawing/2014/main" id="{BAA21790-8D82-4A0C-BE43-F393A8801A97}"/>
              </a:ext>
            </a:extLst>
          </p:cNvPr>
          <p:cNvPicPr>
            <a:picLocks noChangeAspect="1"/>
          </p:cNvPicPr>
          <p:nvPr/>
        </p:nvPicPr>
        <p:blipFill>
          <a:blip r:embed="rId5"/>
          <a:stretch>
            <a:fillRect/>
          </a:stretch>
        </p:blipFill>
        <p:spPr>
          <a:xfrm>
            <a:off x="5086300" y="229140"/>
            <a:ext cx="5891641" cy="4431765"/>
          </a:xfrm>
          <a:prstGeom prst="rect">
            <a:avLst/>
          </a:prstGeom>
        </p:spPr>
      </p:pic>
      <p:pic>
        <p:nvPicPr>
          <p:cNvPr id="5" name="Image 4">
            <a:extLst>
              <a:ext uri="{FF2B5EF4-FFF2-40B4-BE49-F238E27FC236}">
                <a16:creationId xmlns:a16="http://schemas.microsoft.com/office/drawing/2014/main" id="{9058AD10-ED32-48C4-AF9A-98D1ADB0DAB9}"/>
              </a:ext>
            </a:extLst>
          </p:cNvPr>
          <p:cNvPicPr>
            <a:picLocks noChangeAspect="1"/>
          </p:cNvPicPr>
          <p:nvPr/>
        </p:nvPicPr>
        <p:blipFill>
          <a:blip r:embed="rId6"/>
          <a:stretch>
            <a:fillRect/>
          </a:stretch>
        </p:blipFill>
        <p:spPr>
          <a:xfrm>
            <a:off x="4687268" y="5047186"/>
            <a:ext cx="1038225" cy="1438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5699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0">
          <a:fgClr>
            <a:schemeClr val="accent5"/>
          </a:fgClr>
          <a:bgClr>
            <a:schemeClr val="bg1"/>
          </a:bgClr>
        </a:pattFill>
        <a:effectLst/>
      </p:bgPr>
    </p:bg>
    <p:spTree>
      <p:nvGrpSpPr>
        <p:cNvPr id="1" name=""/>
        <p:cNvGrpSpPr/>
        <p:nvPr/>
      </p:nvGrpSpPr>
      <p:grpSpPr>
        <a:xfrm>
          <a:off x="0" y="0"/>
          <a:ext cx="0" cy="0"/>
          <a:chOff x="0" y="0"/>
          <a:chExt cx="0" cy="0"/>
        </a:xfrm>
      </p:grpSpPr>
      <p:sp>
        <p:nvSpPr>
          <p:cNvPr id="11" name="Espace réservé du contenu 2">
            <a:extLst>
              <a:ext uri="{FF2B5EF4-FFF2-40B4-BE49-F238E27FC236}">
                <a16:creationId xmlns:a16="http://schemas.microsoft.com/office/drawing/2014/main" id="{C24028CF-192A-4688-BA2C-8E62E35D6B64}"/>
              </a:ext>
            </a:extLst>
          </p:cNvPr>
          <p:cNvSpPr txBox="1">
            <a:spLocks/>
          </p:cNvSpPr>
          <p:nvPr/>
        </p:nvSpPr>
        <p:spPr>
          <a:xfrm>
            <a:off x="4469236" y="482600"/>
            <a:ext cx="6805427" cy="4242544"/>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marR="0" lvl="0" indent="0" algn="ctr" defTabSz="1218987" rtl="0" eaLnBrk="1" fontAlgn="auto" latinLnBrk="0" hangingPunct="1">
              <a:lnSpc>
                <a:spcPct val="95000"/>
              </a:lnSpc>
              <a:spcBef>
                <a:spcPts val="1866"/>
              </a:spcBef>
              <a:spcAft>
                <a:spcPts val="0"/>
              </a:spcAft>
              <a:buClrTx/>
              <a:buSzPct val="100000"/>
              <a:buFont typeface="Arial" pitchFamily="34" charset="0"/>
              <a:buNone/>
              <a:tabLst/>
              <a:defRPr/>
            </a:pPr>
            <a:endParaRPr kumimoji="0" lang="fr-FR"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8" name="Titre 17">
            <a:extLst>
              <a:ext uri="{FF2B5EF4-FFF2-40B4-BE49-F238E27FC236}">
                <a16:creationId xmlns:a16="http://schemas.microsoft.com/office/drawing/2014/main" id="{E61A697A-A9B3-4461-846B-2925552CCE2B}"/>
              </a:ext>
            </a:extLst>
          </p:cNvPr>
          <p:cNvSpPr>
            <a:spLocks noGrp="1"/>
          </p:cNvSpPr>
          <p:nvPr>
            <p:ph type="title"/>
          </p:nvPr>
        </p:nvSpPr>
        <p:spPr/>
        <p:txBody>
          <a:bodyPr/>
          <a:lstStyle/>
          <a:p>
            <a:pPr algn="ctr"/>
            <a:r>
              <a:rPr lang="fr-FR" dirty="0">
                <a:solidFill>
                  <a:schemeClr val="bg2">
                    <a:lumMod val="50000"/>
                  </a:schemeClr>
                </a:solidFill>
              </a:rPr>
              <a:t>Histoires à suivre…</a:t>
            </a:r>
            <a:endParaRPr lang="fr-FR" dirty="0"/>
          </a:p>
        </p:txBody>
      </p:sp>
      <p:pic>
        <p:nvPicPr>
          <p:cNvPr id="21" name="Espace réservé pour une image  20">
            <a:extLst>
              <a:ext uri="{FF2B5EF4-FFF2-40B4-BE49-F238E27FC236}">
                <a16:creationId xmlns:a16="http://schemas.microsoft.com/office/drawing/2014/main" id="{B562FE3D-F11F-4EF0-BC27-B86FF117B8F5}"/>
              </a:ext>
            </a:extLst>
          </p:cNvPr>
          <p:cNvPicPr>
            <a:picLocks noGrp="1" noChangeAspect="1"/>
          </p:cNvPicPr>
          <p:nvPr>
            <p:ph type="pic" idx="1"/>
          </p:nvPr>
        </p:nvPicPr>
        <p:blipFill>
          <a:blip r:embed="rId2"/>
          <a:srcRect t="5976" b="5976"/>
          <a:stretch>
            <a:fillRect/>
          </a:stretch>
        </p:blipFill>
        <p:spPr>
          <a:xfrm>
            <a:off x="3978822" y="2185283"/>
            <a:ext cx="4231178" cy="2573535"/>
          </a:xfrm>
          <a:prstGeom prst="rect">
            <a:avLst/>
          </a:prstGeom>
        </p:spPr>
      </p:pic>
      <p:sp>
        <p:nvSpPr>
          <p:cNvPr id="20" name="Espace réservé du texte 19">
            <a:extLst>
              <a:ext uri="{FF2B5EF4-FFF2-40B4-BE49-F238E27FC236}">
                <a16:creationId xmlns:a16="http://schemas.microsoft.com/office/drawing/2014/main" id="{A1753D1D-6FD3-4CE8-BA8B-C93FBC15AC61}"/>
              </a:ext>
            </a:extLst>
          </p:cNvPr>
          <p:cNvSpPr>
            <a:spLocks noGrp="1"/>
          </p:cNvSpPr>
          <p:nvPr>
            <p:ph type="body" sz="half" idx="2"/>
          </p:nvPr>
        </p:nvSpPr>
        <p:spPr/>
        <p:txBody>
          <a:bodyPr>
            <a:normAutofit lnSpcReduction="10000"/>
          </a:bodyPr>
          <a:lstStyle/>
          <a:p>
            <a:pPr algn="ctr"/>
            <a:r>
              <a:rPr lang="fr-FR" dirty="0"/>
              <a:t>Ces textes ont été choisis avec attention et lus par les lecteurs du département des Hauts de Seine.</a:t>
            </a:r>
          </a:p>
          <a:p>
            <a:pPr algn="ctr"/>
            <a:r>
              <a:rPr lang="fr-FR" dirty="0"/>
              <a:t>Et vous, lisez-vous ?</a:t>
            </a:r>
          </a:p>
          <a:p>
            <a:endParaRPr lang="fr-FR" dirty="0"/>
          </a:p>
        </p:txBody>
      </p:sp>
      <p:pic>
        <p:nvPicPr>
          <p:cNvPr id="22" name="Image 21">
            <a:extLst>
              <a:ext uri="{FF2B5EF4-FFF2-40B4-BE49-F238E27FC236}">
                <a16:creationId xmlns:a16="http://schemas.microsoft.com/office/drawing/2014/main" id="{523BE147-6CE2-454E-99FF-BDCA454C726B}"/>
              </a:ext>
            </a:extLst>
          </p:cNvPr>
          <p:cNvPicPr>
            <a:picLocks noChangeAspect="1"/>
          </p:cNvPicPr>
          <p:nvPr/>
        </p:nvPicPr>
        <p:blipFill>
          <a:blip r:embed="rId3"/>
          <a:stretch>
            <a:fillRect/>
          </a:stretch>
        </p:blipFill>
        <p:spPr>
          <a:xfrm>
            <a:off x="83824" y="2603872"/>
            <a:ext cx="1800200" cy="3137872"/>
          </a:xfrm>
          <a:prstGeom prst="rect">
            <a:avLst/>
          </a:prstGeom>
        </p:spPr>
      </p:pic>
      <p:pic>
        <p:nvPicPr>
          <p:cNvPr id="23" name="Image 22">
            <a:extLst>
              <a:ext uri="{FF2B5EF4-FFF2-40B4-BE49-F238E27FC236}">
                <a16:creationId xmlns:a16="http://schemas.microsoft.com/office/drawing/2014/main" id="{A2AC432B-E128-4C43-B5C3-C71129AFB9BF}"/>
              </a:ext>
            </a:extLst>
          </p:cNvPr>
          <p:cNvPicPr>
            <a:picLocks noChangeAspect="1"/>
          </p:cNvPicPr>
          <p:nvPr/>
        </p:nvPicPr>
        <p:blipFill>
          <a:blip r:embed="rId4"/>
          <a:stretch>
            <a:fillRect/>
          </a:stretch>
        </p:blipFill>
        <p:spPr>
          <a:xfrm>
            <a:off x="4424549" y="111337"/>
            <a:ext cx="3339725" cy="1010027"/>
          </a:xfrm>
          <a:prstGeom prst="rect">
            <a:avLst/>
          </a:prstGeom>
          <a:ln>
            <a:noFill/>
          </a:ln>
          <a:effectLst>
            <a:outerShdw blurRad="292100" dist="139700" dir="2700000" algn="tl" rotWithShape="0">
              <a:srgbClr val="333333">
                <a:alpha val="65000"/>
              </a:srgbClr>
            </a:outerShdw>
          </a:effectLst>
        </p:spPr>
      </p:pic>
      <p:pic>
        <p:nvPicPr>
          <p:cNvPr id="25" name="Image 24">
            <a:hlinkClick r:id="rId5"/>
            <a:extLst>
              <a:ext uri="{FF2B5EF4-FFF2-40B4-BE49-F238E27FC236}">
                <a16:creationId xmlns:a16="http://schemas.microsoft.com/office/drawing/2014/main" id="{6DC9DF15-93BF-44F0-869D-5B8082A962F1}"/>
              </a:ext>
            </a:extLst>
          </p:cNvPr>
          <p:cNvPicPr>
            <a:picLocks noChangeAspect="1"/>
          </p:cNvPicPr>
          <p:nvPr/>
        </p:nvPicPr>
        <p:blipFill>
          <a:blip r:embed="rId6"/>
          <a:stretch>
            <a:fillRect/>
          </a:stretch>
        </p:blipFill>
        <p:spPr>
          <a:xfrm>
            <a:off x="9406780" y="3066960"/>
            <a:ext cx="2613324" cy="4050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33815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pattFill prst="pct50">
          <a:fgClr>
            <a:schemeClr val="accent5"/>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solidFill>
                  <a:schemeClr val="bg2">
                    <a:lumMod val="50000"/>
                  </a:schemeClr>
                </a:solidFill>
              </a:rPr>
              <a:t>Le choix de Mme Fis, Directrice académique des Hauts de Seine</a:t>
            </a:r>
            <a:br>
              <a:rPr lang="fr-FR" dirty="0"/>
            </a:br>
            <a:endParaRPr lang="fr-FR" dirty="0"/>
          </a:p>
        </p:txBody>
      </p:sp>
      <p:pic>
        <p:nvPicPr>
          <p:cNvPr id="7" name="Espace réservé du contenu 6" descr="Volume">
            <a:hlinkClick r:id="rId2"/>
            <a:extLst>
              <a:ext uri="{FF2B5EF4-FFF2-40B4-BE49-F238E27FC236}">
                <a16:creationId xmlns:a16="http://schemas.microsoft.com/office/drawing/2014/main" id="{31927B00-9A03-4AD2-9960-4CE5B287F21F}"/>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3484" y="685800"/>
            <a:ext cx="914400" cy="914400"/>
          </a:xfrm>
        </p:spPr>
      </p:pic>
      <p:sp>
        <p:nvSpPr>
          <p:cNvPr id="4" name="Espace réservé du texte 3"/>
          <p:cNvSpPr>
            <a:spLocks noGrp="1"/>
          </p:cNvSpPr>
          <p:nvPr>
            <p:ph type="body" sz="half" idx="2"/>
          </p:nvPr>
        </p:nvSpPr>
        <p:spPr/>
        <p:txBody>
          <a:bodyPr rtlCol="0">
            <a:normAutofit fontScale="92500" lnSpcReduction="10000"/>
          </a:bodyPr>
          <a:lstStyle/>
          <a:p>
            <a:pPr rtl="0"/>
            <a:r>
              <a:rPr lang="fr-FR" dirty="0"/>
              <a:t>Un bel ouvrage sur l’amitié et l’attention portée aux différences.</a:t>
            </a:r>
          </a:p>
          <a:p>
            <a:pPr rtl="0"/>
            <a:endParaRPr lang="fr-FR" dirty="0"/>
          </a:p>
          <a:p>
            <a:pPr rtl="0"/>
            <a:r>
              <a:rPr lang="fr-FR" dirty="0"/>
              <a:t>Lu en duo avec Mme Garcia-Gillet, Inspectrice adjointe</a:t>
            </a:r>
          </a:p>
        </p:txBody>
      </p:sp>
      <p:sp>
        <p:nvSpPr>
          <p:cNvPr id="12" name="Rectangle : coins arrondis 11">
            <a:extLst>
              <a:ext uri="{FF2B5EF4-FFF2-40B4-BE49-F238E27FC236}">
                <a16:creationId xmlns:a16="http://schemas.microsoft.com/office/drawing/2014/main" id="{CE4ECC31-36C0-4E1A-AA5C-576231AA7FF4}"/>
              </a:ext>
            </a:extLst>
          </p:cNvPr>
          <p:cNvSpPr/>
          <p:nvPr/>
        </p:nvSpPr>
        <p:spPr>
          <a:xfrm>
            <a:off x="6598468" y="4869160"/>
            <a:ext cx="5285635"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fr-FR" sz="3600" i="1" dirty="0">
                <a:latin typeface="Bell MT" panose="02020503060305020303" pitchFamily="18" charset="0"/>
                <a:ea typeface="Calibri" panose="020F0502020204030204" pitchFamily="34" charset="0"/>
                <a:cs typeface="Calibri" panose="020F0502020204030204" pitchFamily="34" charset="0"/>
              </a:rPr>
              <a:t>Le grand loup et la fée rouge</a:t>
            </a:r>
          </a:p>
          <a:p>
            <a:pPr algn="ctr">
              <a:lnSpc>
                <a:spcPct val="107000"/>
              </a:lnSpc>
              <a:spcAft>
                <a:spcPts val="0"/>
              </a:spcAft>
            </a:pPr>
            <a:r>
              <a:rPr lang="fr-FR" dirty="0">
                <a:latin typeface="Bell MT" panose="02020503060305020303" pitchFamily="18" charset="0"/>
                <a:ea typeface="Calibri" panose="020F0502020204030204" pitchFamily="34" charset="0"/>
                <a:cs typeface="Calibri" panose="020F0502020204030204" pitchFamily="34" charset="0"/>
              </a:rPr>
              <a:t>Véronique Cauchy </a:t>
            </a:r>
          </a:p>
          <a:p>
            <a:pPr algn="ctr">
              <a:lnSpc>
                <a:spcPct val="107000"/>
              </a:lnSpc>
              <a:spcAft>
                <a:spcPts val="0"/>
              </a:spcAft>
            </a:pPr>
            <a:r>
              <a:rPr lang="fr-FR" dirty="0">
                <a:latin typeface="Bell MT" panose="02020503060305020303" pitchFamily="18" charset="0"/>
                <a:ea typeface="Calibri" panose="020F0502020204030204" pitchFamily="34" charset="0"/>
                <a:cs typeface="Calibri" panose="020F0502020204030204" pitchFamily="34" charset="0"/>
              </a:rPr>
              <a:t>Cépages-2017</a:t>
            </a:r>
            <a:endParaRPr lang="fr-FR" dirty="0">
              <a:latin typeface="Bell MT" panose="02020503060305020303" pitchFamily="18" charset="0"/>
              <a:ea typeface="Calibri" panose="020F0502020204030204"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id="{B60867AA-280F-4AD0-9273-88C847C336DF}"/>
              </a:ext>
            </a:extLst>
          </p:cNvPr>
          <p:cNvPicPr>
            <a:picLocks noChangeAspect="1"/>
          </p:cNvPicPr>
          <p:nvPr/>
        </p:nvPicPr>
        <p:blipFill>
          <a:blip r:embed="rId5"/>
          <a:stretch>
            <a:fillRect/>
          </a:stretch>
        </p:blipFill>
        <p:spPr>
          <a:xfrm>
            <a:off x="4696362" y="4869160"/>
            <a:ext cx="1318402" cy="17159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 5">
            <a:extLst>
              <a:ext uri="{FF2B5EF4-FFF2-40B4-BE49-F238E27FC236}">
                <a16:creationId xmlns:a16="http://schemas.microsoft.com/office/drawing/2014/main" id="{0C068B83-4201-4BF2-B062-FD4A862B3309}"/>
              </a:ext>
            </a:extLst>
          </p:cNvPr>
          <p:cNvPicPr>
            <a:picLocks noChangeAspect="1"/>
          </p:cNvPicPr>
          <p:nvPr/>
        </p:nvPicPr>
        <p:blipFill>
          <a:blip r:embed="rId6"/>
          <a:stretch>
            <a:fillRect/>
          </a:stretch>
        </p:blipFill>
        <p:spPr>
          <a:xfrm>
            <a:off x="4696362" y="476672"/>
            <a:ext cx="7038975" cy="3952875"/>
          </a:xfrm>
          <a:prstGeom prst="rect">
            <a:avLst/>
          </a:prstGeom>
        </p:spPr>
      </p:pic>
    </p:spTree>
    <p:extLst>
      <p:ext uri="{BB962C8B-B14F-4D97-AF65-F5344CB8AC3E}">
        <p14:creationId xmlns:p14="http://schemas.microsoft.com/office/powerpoint/2010/main" val="3114618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pattFill prst="pct50">
          <a:fgClr>
            <a:schemeClr val="accent5"/>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solidFill>
                  <a:schemeClr val="bg2">
                    <a:lumMod val="50000"/>
                  </a:schemeClr>
                </a:solidFill>
              </a:rPr>
              <a:t>Le choix de Mme Neveu, Inspectrice de l’éducation nationale</a:t>
            </a:r>
            <a:br>
              <a:rPr lang="fr-FR" dirty="0"/>
            </a:br>
            <a:endParaRPr lang="fr-FR" dirty="0"/>
          </a:p>
        </p:txBody>
      </p:sp>
      <p:pic>
        <p:nvPicPr>
          <p:cNvPr id="7" name="Espace réservé du contenu 6" descr="Volume">
            <a:hlinkClick r:id="rId2"/>
            <a:extLst>
              <a:ext uri="{FF2B5EF4-FFF2-40B4-BE49-F238E27FC236}">
                <a16:creationId xmlns:a16="http://schemas.microsoft.com/office/drawing/2014/main" id="{31927B00-9A03-4AD2-9960-4CE5B287F21F}"/>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3484" y="685800"/>
            <a:ext cx="914400" cy="914400"/>
          </a:xfrm>
        </p:spPr>
      </p:pic>
      <p:sp>
        <p:nvSpPr>
          <p:cNvPr id="4" name="Espace réservé du texte 3"/>
          <p:cNvSpPr>
            <a:spLocks noGrp="1"/>
          </p:cNvSpPr>
          <p:nvPr>
            <p:ph type="body" sz="half" idx="2"/>
          </p:nvPr>
        </p:nvSpPr>
        <p:spPr/>
        <p:txBody>
          <a:bodyPr rtlCol="0">
            <a:normAutofit fontScale="70000" lnSpcReduction="20000"/>
          </a:bodyPr>
          <a:lstStyle/>
          <a:p>
            <a:pPr rtl="0"/>
            <a:r>
              <a:rPr lang="fr-FR" dirty="0"/>
              <a:t>Contexte du choix, pour des élèves de CE2 :</a:t>
            </a:r>
          </a:p>
          <a:p>
            <a:r>
              <a:rPr lang="fr-FR" dirty="0"/>
              <a:t>«  Une histoire entre mer et montagne, dans laquelle souffle un vent de liberté et d’amitié. La Rencontre improbable d’un goéland et d’un jeune chamois que tout sépare et relie.</a:t>
            </a:r>
          </a:p>
          <a:p>
            <a:r>
              <a:rPr lang="fr-FR" dirty="0"/>
              <a:t>Une écriture accessible, riche et poétique qui rappelle combien la littérature permet d’aller à la rencontre de l’Autre »</a:t>
            </a:r>
          </a:p>
          <a:p>
            <a:endParaRPr lang="fr-FR" dirty="0"/>
          </a:p>
          <a:p>
            <a:endParaRPr lang="fr-FR" dirty="0"/>
          </a:p>
        </p:txBody>
      </p:sp>
      <p:pic>
        <p:nvPicPr>
          <p:cNvPr id="8" name="Image 7">
            <a:extLst>
              <a:ext uri="{FF2B5EF4-FFF2-40B4-BE49-F238E27FC236}">
                <a16:creationId xmlns:a16="http://schemas.microsoft.com/office/drawing/2014/main" id="{44C5205F-87BF-4336-9DE6-7995799DAEB1}"/>
              </a:ext>
            </a:extLst>
          </p:cNvPr>
          <p:cNvPicPr>
            <a:picLocks noChangeAspect="1"/>
          </p:cNvPicPr>
          <p:nvPr/>
        </p:nvPicPr>
        <p:blipFill>
          <a:blip r:embed="rId5"/>
          <a:stretch>
            <a:fillRect/>
          </a:stretch>
        </p:blipFill>
        <p:spPr>
          <a:xfrm>
            <a:off x="4870276" y="160816"/>
            <a:ext cx="6285359" cy="4385784"/>
          </a:xfrm>
          <a:prstGeom prst="rect">
            <a:avLst/>
          </a:prstGeom>
        </p:spPr>
      </p:pic>
      <p:sp>
        <p:nvSpPr>
          <p:cNvPr id="9" name="Rectangle : coins arrondis 8">
            <a:extLst>
              <a:ext uri="{FF2B5EF4-FFF2-40B4-BE49-F238E27FC236}">
                <a16:creationId xmlns:a16="http://schemas.microsoft.com/office/drawing/2014/main" id="{498A2388-FD6F-4136-9339-1247D83E673B}"/>
              </a:ext>
            </a:extLst>
          </p:cNvPr>
          <p:cNvSpPr/>
          <p:nvPr/>
        </p:nvSpPr>
        <p:spPr>
          <a:xfrm>
            <a:off x="6763147" y="4881660"/>
            <a:ext cx="4392488"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fr-FR" sz="3600" i="1" dirty="0">
                <a:latin typeface="Bell MT" panose="02020503060305020303" pitchFamily="18" charset="0"/>
                <a:ea typeface="Calibri" panose="020F0502020204030204" pitchFamily="34" charset="0"/>
                <a:cs typeface="Calibri" panose="020F0502020204030204" pitchFamily="34" charset="0"/>
              </a:rPr>
              <a:t>Une amitié difficile</a:t>
            </a:r>
          </a:p>
          <a:p>
            <a:pPr algn="ctr">
              <a:lnSpc>
                <a:spcPct val="107000"/>
              </a:lnSpc>
              <a:spcAft>
                <a:spcPts val="0"/>
              </a:spcAft>
            </a:pPr>
            <a:r>
              <a:rPr lang="fr-FR" dirty="0">
                <a:latin typeface="Bell MT" panose="02020503060305020303" pitchFamily="18" charset="0"/>
                <a:ea typeface="Calibri" panose="020F0502020204030204" pitchFamily="34" charset="0"/>
                <a:cs typeface="Calibri" panose="020F0502020204030204" pitchFamily="34" charset="0"/>
              </a:rPr>
              <a:t>Jean-Côme Noguès</a:t>
            </a:r>
          </a:p>
          <a:p>
            <a:pPr algn="ctr">
              <a:lnSpc>
                <a:spcPct val="107000"/>
              </a:lnSpc>
              <a:spcAft>
                <a:spcPts val="0"/>
              </a:spcAft>
            </a:pPr>
            <a:r>
              <a:rPr lang="fr-FR" dirty="0" err="1">
                <a:latin typeface="Bell MT" panose="02020503060305020303" pitchFamily="18" charset="0"/>
                <a:ea typeface="Calibri" panose="020F0502020204030204" pitchFamily="34" charset="0"/>
                <a:cs typeface="Calibri" panose="020F0502020204030204" pitchFamily="34" charset="0"/>
              </a:rPr>
              <a:t>Rageot</a:t>
            </a:r>
            <a:r>
              <a:rPr lang="fr-FR" dirty="0">
                <a:latin typeface="Bell MT" panose="02020503060305020303" pitchFamily="18" charset="0"/>
                <a:ea typeface="Calibri" panose="020F0502020204030204" pitchFamily="34" charset="0"/>
                <a:cs typeface="Calibri" panose="020F0502020204030204" pitchFamily="34" charset="0"/>
              </a:rPr>
              <a:t> 2017 </a:t>
            </a:r>
            <a:endParaRPr lang="fr-FR" dirty="0">
              <a:latin typeface="Bell MT" panose="02020503060305020303" pitchFamily="18" charset="0"/>
              <a:ea typeface="Calibri" panose="020F0502020204030204" pitchFamily="34" charset="0"/>
              <a:cs typeface="Times New Roman" panose="02020603050405020304" pitchFamily="18" charset="0"/>
            </a:endParaRPr>
          </a:p>
        </p:txBody>
      </p:sp>
      <p:pic>
        <p:nvPicPr>
          <p:cNvPr id="10" name="Image 9">
            <a:extLst>
              <a:ext uri="{FF2B5EF4-FFF2-40B4-BE49-F238E27FC236}">
                <a16:creationId xmlns:a16="http://schemas.microsoft.com/office/drawing/2014/main" id="{42494573-6BEF-4D95-86DB-31A5BE007848}"/>
              </a:ext>
            </a:extLst>
          </p:cNvPr>
          <p:cNvPicPr>
            <a:picLocks noChangeAspect="1"/>
          </p:cNvPicPr>
          <p:nvPr/>
        </p:nvPicPr>
        <p:blipFill>
          <a:blip r:embed="rId6"/>
          <a:stretch>
            <a:fillRect/>
          </a:stretch>
        </p:blipFill>
        <p:spPr>
          <a:xfrm>
            <a:off x="4870276" y="4814584"/>
            <a:ext cx="1329768" cy="1794276"/>
          </a:xfrm>
          <a:prstGeom prst="rect">
            <a:avLst/>
          </a:prstGeom>
        </p:spPr>
      </p:pic>
    </p:spTree>
    <p:extLst>
      <p:ext uri="{BB962C8B-B14F-4D97-AF65-F5344CB8AC3E}">
        <p14:creationId xmlns:p14="http://schemas.microsoft.com/office/powerpoint/2010/main" val="2018060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pattFill prst="pct50">
          <a:fgClr>
            <a:schemeClr val="accent5"/>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04721" y="1701800"/>
            <a:ext cx="3351927" cy="2376264"/>
          </a:xfrm>
        </p:spPr>
        <p:txBody>
          <a:bodyPr rtlCol="0"/>
          <a:lstStyle/>
          <a:p>
            <a:r>
              <a:rPr lang="fr-FR" dirty="0">
                <a:solidFill>
                  <a:schemeClr val="bg2">
                    <a:lumMod val="50000"/>
                  </a:schemeClr>
                </a:solidFill>
              </a:rPr>
              <a:t>Le choix de Jocelyne BIDARD, conseillère pédagogique</a:t>
            </a:r>
            <a:br>
              <a:rPr lang="fr-FR" dirty="0"/>
            </a:br>
            <a:endParaRPr lang="fr-FR" dirty="0"/>
          </a:p>
        </p:txBody>
      </p:sp>
      <p:pic>
        <p:nvPicPr>
          <p:cNvPr id="7" name="Espace réservé du contenu 6" descr="Volume">
            <a:hlinkClick r:id="rId2"/>
            <a:extLst>
              <a:ext uri="{FF2B5EF4-FFF2-40B4-BE49-F238E27FC236}">
                <a16:creationId xmlns:a16="http://schemas.microsoft.com/office/drawing/2014/main" id="{31927B00-9A03-4AD2-9960-4CE5B287F21F}"/>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3484" y="685800"/>
            <a:ext cx="914400" cy="914400"/>
          </a:xfrm>
        </p:spPr>
      </p:pic>
      <p:sp>
        <p:nvSpPr>
          <p:cNvPr id="4" name="Espace réservé du texte 3"/>
          <p:cNvSpPr>
            <a:spLocks noGrp="1"/>
          </p:cNvSpPr>
          <p:nvPr>
            <p:ph type="body" sz="half" idx="2"/>
          </p:nvPr>
        </p:nvSpPr>
        <p:spPr>
          <a:xfrm>
            <a:off x="304721" y="4365104"/>
            <a:ext cx="3351927" cy="2376264"/>
          </a:xfrm>
        </p:spPr>
        <p:txBody>
          <a:bodyPr rtlCol="0">
            <a:normAutofit fontScale="77500" lnSpcReduction="20000"/>
          </a:bodyPr>
          <a:lstStyle/>
          <a:p>
            <a:pPr rtl="0"/>
            <a:r>
              <a:rPr lang="fr-FR" dirty="0"/>
              <a:t>Contexte du choix pour des élèves de CE2 :</a:t>
            </a:r>
          </a:p>
          <a:p>
            <a:pPr rtl="0"/>
            <a:r>
              <a:rPr lang="fr-FR" dirty="0"/>
              <a:t>«  Si l’œuvre de Maupassant a alimenté mon adolescence, j’aime l’atmosphère à la fois si réaliste mais aussi parfois décalée des situations. Il s’y joue des tragédies humaines décrites avec tendresse, cruauté ou humour.</a:t>
            </a:r>
          </a:p>
          <a:p>
            <a:pPr rtl="0"/>
            <a:r>
              <a:rPr lang="fr-FR" dirty="0"/>
              <a:t>Cette nouvelle pleine d’humour montre aux élèves comment l’amitié peut naitre au-delà des représentations habituelles »</a:t>
            </a:r>
          </a:p>
        </p:txBody>
      </p:sp>
      <p:sp>
        <p:nvSpPr>
          <p:cNvPr id="9" name="Rectangle : coins arrondis 8">
            <a:extLst>
              <a:ext uri="{FF2B5EF4-FFF2-40B4-BE49-F238E27FC236}">
                <a16:creationId xmlns:a16="http://schemas.microsoft.com/office/drawing/2014/main" id="{498A2388-FD6F-4136-9339-1247D83E673B}"/>
              </a:ext>
            </a:extLst>
          </p:cNvPr>
          <p:cNvSpPr/>
          <p:nvPr/>
        </p:nvSpPr>
        <p:spPr>
          <a:xfrm>
            <a:off x="6763147" y="4881660"/>
            <a:ext cx="4392488"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fr-FR" sz="3600" i="1" dirty="0">
                <a:latin typeface="Bell MT" panose="02020503060305020303" pitchFamily="18" charset="0"/>
                <a:ea typeface="Calibri" panose="020F0502020204030204" pitchFamily="34" charset="0"/>
                <a:cs typeface="Calibri" panose="020F0502020204030204" pitchFamily="34" charset="0"/>
              </a:rPr>
              <a:t>« Menuet » </a:t>
            </a:r>
          </a:p>
          <a:p>
            <a:pPr algn="ctr">
              <a:lnSpc>
                <a:spcPct val="107000"/>
              </a:lnSpc>
              <a:spcAft>
                <a:spcPts val="0"/>
              </a:spcAft>
            </a:pPr>
            <a:r>
              <a:rPr lang="fr-FR" sz="3600" i="1" dirty="0">
                <a:latin typeface="Bell MT" panose="02020503060305020303" pitchFamily="18" charset="0"/>
                <a:ea typeface="Calibri" panose="020F0502020204030204" pitchFamily="34" charset="0"/>
                <a:cs typeface="Calibri" panose="020F0502020204030204" pitchFamily="34" charset="0"/>
              </a:rPr>
              <a:t>Les contes de la Bécasse</a:t>
            </a:r>
          </a:p>
          <a:p>
            <a:pPr algn="ctr">
              <a:lnSpc>
                <a:spcPct val="107000"/>
              </a:lnSpc>
              <a:spcAft>
                <a:spcPts val="0"/>
              </a:spcAft>
            </a:pPr>
            <a:r>
              <a:rPr lang="fr-FR" dirty="0">
                <a:latin typeface="Bell MT" panose="02020503060305020303" pitchFamily="18" charset="0"/>
                <a:ea typeface="Calibri" panose="020F0502020204030204" pitchFamily="34" charset="0"/>
                <a:cs typeface="Calibri" panose="020F0502020204030204" pitchFamily="34" charset="0"/>
              </a:rPr>
              <a:t>Guy de Maupassant</a:t>
            </a:r>
          </a:p>
          <a:p>
            <a:pPr algn="ctr">
              <a:lnSpc>
                <a:spcPct val="107000"/>
              </a:lnSpc>
              <a:spcAft>
                <a:spcPts val="0"/>
              </a:spcAft>
            </a:pPr>
            <a:r>
              <a:rPr lang="fr-FR" dirty="0">
                <a:latin typeface="Bell MT" panose="02020503060305020303" pitchFamily="18" charset="0"/>
                <a:ea typeface="Calibri" panose="020F0502020204030204" pitchFamily="34" charset="0"/>
                <a:cs typeface="Calibri" panose="020F0502020204030204" pitchFamily="34" charset="0"/>
              </a:rPr>
              <a:t>1882</a:t>
            </a:r>
            <a:endParaRPr lang="fr-FR" dirty="0">
              <a:latin typeface="Bell MT" panose="02020503060305020303" pitchFamily="18" charset="0"/>
              <a:ea typeface="Calibri" panose="020F0502020204030204"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id="{99D5141D-A334-4ACF-A66C-A6AD1319FEDA}"/>
              </a:ext>
            </a:extLst>
          </p:cNvPr>
          <p:cNvPicPr>
            <a:picLocks noChangeAspect="1"/>
          </p:cNvPicPr>
          <p:nvPr/>
        </p:nvPicPr>
        <p:blipFill>
          <a:blip r:embed="rId5"/>
          <a:stretch>
            <a:fillRect/>
          </a:stretch>
        </p:blipFill>
        <p:spPr>
          <a:xfrm>
            <a:off x="4654252" y="79931"/>
            <a:ext cx="6395577" cy="4568269"/>
          </a:xfrm>
          <a:prstGeom prst="rect">
            <a:avLst/>
          </a:prstGeom>
        </p:spPr>
      </p:pic>
      <p:pic>
        <p:nvPicPr>
          <p:cNvPr id="5" name="Image 4">
            <a:extLst>
              <a:ext uri="{FF2B5EF4-FFF2-40B4-BE49-F238E27FC236}">
                <a16:creationId xmlns:a16="http://schemas.microsoft.com/office/drawing/2014/main" id="{B92C4749-5B56-48BC-A5C5-71AF812B64AE}"/>
              </a:ext>
            </a:extLst>
          </p:cNvPr>
          <p:cNvPicPr>
            <a:picLocks noChangeAspect="1"/>
          </p:cNvPicPr>
          <p:nvPr/>
        </p:nvPicPr>
        <p:blipFill>
          <a:blip r:embed="rId6"/>
          <a:stretch>
            <a:fillRect/>
          </a:stretch>
        </p:blipFill>
        <p:spPr>
          <a:xfrm>
            <a:off x="4717399" y="4809143"/>
            <a:ext cx="1416557" cy="1872233"/>
          </a:xfrm>
          <a:prstGeom prst="rect">
            <a:avLst/>
          </a:prstGeom>
        </p:spPr>
      </p:pic>
    </p:spTree>
    <p:extLst>
      <p:ext uri="{BB962C8B-B14F-4D97-AF65-F5344CB8AC3E}">
        <p14:creationId xmlns:p14="http://schemas.microsoft.com/office/powerpoint/2010/main" val="2841122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pattFill prst="pct50">
          <a:fgClr>
            <a:schemeClr val="accent5"/>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r>
              <a:rPr lang="fr-FR" dirty="0">
                <a:solidFill>
                  <a:schemeClr val="bg2">
                    <a:lumMod val="50000"/>
                  </a:schemeClr>
                </a:solidFill>
              </a:rPr>
              <a:t>Le choix de Christine ABIVEN, conseillère pédagogique</a:t>
            </a:r>
            <a:br>
              <a:rPr lang="fr-FR" dirty="0"/>
            </a:br>
            <a:endParaRPr lang="fr-FR" dirty="0"/>
          </a:p>
        </p:txBody>
      </p:sp>
      <p:pic>
        <p:nvPicPr>
          <p:cNvPr id="7" name="Espace réservé du contenu 6" descr="Volume">
            <a:hlinkClick r:id="rId2"/>
            <a:extLst>
              <a:ext uri="{FF2B5EF4-FFF2-40B4-BE49-F238E27FC236}">
                <a16:creationId xmlns:a16="http://schemas.microsoft.com/office/drawing/2014/main" id="{31927B00-9A03-4AD2-9960-4CE5B287F21F}"/>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3484" y="685800"/>
            <a:ext cx="914400" cy="914400"/>
          </a:xfrm>
        </p:spPr>
      </p:pic>
      <p:sp>
        <p:nvSpPr>
          <p:cNvPr id="4" name="Espace réservé du texte 3"/>
          <p:cNvSpPr>
            <a:spLocks noGrp="1"/>
          </p:cNvSpPr>
          <p:nvPr>
            <p:ph type="body" sz="half" idx="2"/>
          </p:nvPr>
        </p:nvSpPr>
        <p:spPr/>
        <p:txBody>
          <a:bodyPr rtlCol="0">
            <a:normAutofit fontScale="85000" lnSpcReduction="20000"/>
          </a:bodyPr>
          <a:lstStyle/>
          <a:p>
            <a:pPr rtl="0"/>
            <a:r>
              <a:rPr lang="fr-FR" dirty="0"/>
              <a:t>Contexte du choix pour des élèves de CE2 :</a:t>
            </a:r>
          </a:p>
          <a:p>
            <a:pPr rtl="0"/>
            <a:r>
              <a:rPr lang="fr-FR" dirty="0"/>
              <a:t>« Un texte bouleversant de simplicité dont les différents niveaux de lecture permettent aux lecteurs de tous âges d’y trouver un sens sans cesse renouvelé et de recomposer ainsi les fragments de notre profonde humanité. » </a:t>
            </a:r>
          </a:p>
        </p:txBody>
      </p:sp>
      <p:sp>
        <p:nvSpPr>
          <p:cNvPr id="9" name="Rectangle : coins arrondis 8">
            <a:extLst>
              <a:ext uri="{FF2B5EF4-FFF2-40B4-BE49-F238E27FC236}">
                <a16:creationId xmlns:a16="http://schemas.microsoft.com/office/drawing/2014/main" id="{498A2388-FD6F-4136-9339-1247D83E673B}"/>
              </a:ext>
            </a:extLst>
          </p:cNvPr>
          <p:cNvSpPr/>
          <p:nvPr/>
        </p:nvSpPr>
        <p:spPr>
          <a:xfrm>
            <a:off x="6756114" y="4869160"/>
            <a:ext cx="4392488"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fr-FR" sz="3600" i="1" dirty="0">
                <a:latin typeface="Bell MT" panose="02020503060305020303" pitchFamily="18" charset="0"/>
                <a:ea typeface="Calibri" panose="020F0502020204030204" pitchFamily="34" charset="0"/>
                <a:cs typeface="Calibri" panose="020F0502020204030204" pitchFamily="34" charset="0"/>
              </a:rPr>
              <a:t>Le Petit Prince</a:t>
            </a:r>
          </a:p>
          <a:p>
            <a:pPr algn="ctr">
              <a:lnSpc>
                <a:spcPct val="107000"/>
              </a:lnSpc>
              <a:spcAft>
                <a:spcPts val="0"/>
              </a:spcAft>
            </a:pPr>
            <a:r>
              <a:rPr lang="fr-FR" dirty="0">
                <a:latin typeface="Bell MT" panose="02020503060305020303" pitchFamily="18" charset="0"/>
                <a:ea typeface="Calibri" panose="020F0502020204030204" pitchFamily="34" charset="0"/>
                <a:cs typeface="Calibri" panose="020F0502020204030204" pitchFamily="34" charset="0"/>
              </a:rPr>
              <a:t>Antoine de Saint-Exupéry</a:t>
            </a:r>
          </a:p>
          <a:p>
            <a:pPr algn="ctr">
              <a:lnSpc>
                <a:spcPct val="107000"/>
              </a:lnSpc>
              <a:spcAft>
                <a:spcPts val="0"/>
              </a:spcAft>
            </a:pPr>
            <a:r>
              <a:rPr lang="fr-FR" dirty="0">
                <a:latin typeface="Bell MT" panose="02020503060305020303" pitchFamily="18" charset="0"/>
                <a:ea typeface="Calibri" panose="020F0502020204030204" pitchFamily="34" charset="0"/>
                <a:cs typeface="Calibri" panose="020F0502020204030204" pitchFamily="34" charset="0"/>
              </a:rPr>
              <a:t>Gallimard Jeunesse 1943</a:t>
            </a:r>
            <a:endParaRPr lang="fr-FR" dirty="0">
              <a:latin typeface="Bell MT" panose="02020503060305020303" pitchFamily="18" charset="0"/>
              <a:ea typeface="Calibri" panose="020F0502020204030204"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id="{4069FFBA-9AE6-4735-A54B-E4094391FCE9}"/>
              </a:ext>
            </a:extLst>
          </p:cNvPr>
          <p:cNvPicPr>
            <a:picLocks noChangeAspect="1"/>
          </p:cNvPicPr>
          <p:nvPr/>
        </p:nvPicPr>
        <p:blipFill>
          <a:blip r:embed="rId5"/>
          <a:stretch>
            <a:fillRect/>
          </a:stretch>
        </p:blipFill>
        <p:spPr>
          <a:xfrm>
            <a:off x="6310436" y="751210"/>
            <a:ext cx="3244617" cy="3244617"/>
          </a:xfrm>
          <a:prstGeom prst="rect">
            <a:avLst/>
          </a:prstGeom>
        </p:spPr>
      </p:pic>
      <p:pic>
        <p:nvPicPr>
          <p:cNvPr id="5" name="Image 4">
            <a:extLst>
              <a:ext uri="{FF2B5EF4-FFF2-40B4-BE49-F238E27FC236}">
                <a16:creationId xmlns:a16="http://schemas.microsoft.com/office/drawing/2014/main" id="{C2122ECD-A8BC-4710-A88D-46BA36C1B017}"/>
              </a:ext>
            </a:extLst>
          </p:cNvPr>
          <p:cNvPicPr>
            <a:picLocks noChangeAspect="1"/>
          </p:cNvPicPr>
          <p:nvPr/>
        </p:nvPicPr>
        <p:blipFill>
          <a:blip r:embed="rId6"/>
          <a:stretch>
            <a:fillRect/>
          </a:stretch>
        </p:blipFill>
        <p:spPr>
          <a:xfrm>
            <a:off x="4510236" y="4715335"/>
            <a:ext cx="1336125" cy="1881025"/>
          </a:xfrm>
          <a:prstGeom prst="rect">
            <a:avLst/>
          </a:prstGeom>
        </p:spPr>
      </p:pic>
    </p:spTree>
    <p:extLst>
      <p:ext uri="{BB962C8B-B14F-4D97-AF65-F5344CB8AC3E}">
        <p14:creationId xmlns:p14="http://schemas.microsoft.com/office/powerpoint/2010/main" val="17883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9E2272-E667-4653-A404-7D74736AF6AF}"/>
              </a:ext>
            </a:extLst>
          </p:cNvPr>
          <p:cNvSpPr>
            <a:spLocks noGrp="1"/>
          </p:cNvSpPr>
          <p:nvPr>
            <p:ph type="title"/>
          </p:nvPr>
        </p:nvSpPr>
        <p:spPr>
          <a:xfrm>
            <a:off x="304721" y="818705"/>
            <a:ext cx="3351927" cy="2844800"/>
          </a:xfrm>
        </p:spPr>
        <p:txBody>
          <a:bodyPr/>
          <a:lstStyle/>
          <a:p>
            <a:r>
              <a:rPr lang="fr-FR" sz="2800" dirty="0">
                <a:solidFill>
                  <a:schemeClr val="bg2">
                    <a:lumMod val="50000"/>
                  </a:schemeClr>
                </a:solidFill>
              </a:rPr>
              <a:t>Lire Ensemble</a:t>
            </a:r>
            <a:br>
              <a:rPr lang="fr-FR" sz="2800" dirty="0">
                <a:solidFill>
                  <a:schemeClr val="bg2">
                    <a:lumMod val="50000"/>
                  </a:schemeClr>
                </a:solidFill>
              </a:rPr>
            </a:br>
            <a:r>
              <a:rPr lang="fr-FR" sz="2800" dirty="0">
                <a:solidFill>
                  <a:schemeClr val="bg2">
                    <a:lumMod val="50000"/>
                  </a:schemeClr>
                </a:solidFill>
              </a:rPr>
              <a:t>Rencontre 1</a:t>
            </a:r>
            <a:br>
              <a:rPr lang="fr-FR" sz="2800" dirty="0">
                <a:solidFill>
                  <a:schemeClr val="bg2">
                    <a:lumMod val="50000"/>
                  </a:schemeClr>
                </a:solidFill>
              </a:rPr>
            </a:br>
            <a:br>
              <a:rPr lang="fr-FR" dirty="0">
                <a:solidFill>
                  <a:schemeClr val="bg2">
                    <a:lumMod val="50000"/>
                  </a:schemeClr>
                </a:solidFill>
              </a:rPr>
            </a:br>
            <a:r>
              <a:rPr lang="fr-FR" dirty="0">
                <a:solidFill>
                  <a:schemeClr val="bg2">
                    <a:lumMod val="50000"/>
                  </a:schemeClr>
                </a:solidFill>
              </a:rPr>
              <a:t>11e Circonscription  </a:t>
            </a:r>
            <a:br>
              <a:rPr lang="fr-FR" dirty="0">
                <a:solidFill>
                  <a:schemeClr val="bg2">
                    <a:lumMod val="50000"/>
                  </a:schemeClr>
                </a:solidFill>
              </a:rPr>
            </a:br>
            <a:r>
              <a:rPr lang="fr-FR" dirty="0">
                <a:solidFill>
                  <a:schemeClr val="bg2">
                    <a:lumMod val="50000"/>
                  </a:schemeClr>
                </a:solidFill>
              </a:rPr>
              <a:t>Suresnes</a:t>
            </a:r>
          </a:p>
        </p:txBody>
      </p:sp>
      <p:pic>
        <p:nvPicPr>
          <p:cNvPr id="9" name="Espace réservé du contenu 8">
            <a:extLst>
              <a:ext uri="{FF2B5EF4-FFF2-40B4-BE49-F238E27FC236}">
                <a16:creationId xmlns:a16="http://schemas.microsoft.com/office/drawing/2014/main" id="{020C04C5-E13A-4AF0-AE26-80E1FEA58AB7}"/>
              </a:ext>
            </a:extLst>
          </p:cNvPr>
          <p:cNvPicPr>
            <a:picLocks noGrp="1" noChangeAspect="1"/>
          </p:cNvPicPr>
          <p:nvPr>
            <p:ph idx="1"/>
          </p:nvPr>
        </p:nvPicPr>
        <p:blipFill>
          <a:blip r:embed="rId2"/>
          <a:stretch>
            <a:fillRect/>
          </a:stretch>
        </p:blipFill>
        <p:spPr>
          <a:xfrm>
            <a:off x="5925458" y="241376"/>
            <a:ext cx="5972524" cy="3999458"/>
          </a:xfrm>
          <a:prstGeom prst="rect">
            <a:avLst/>
          </a:prstGeom>
          <a:ln>
            <a:noFill/>
          </a:ln>
          <a:effectLst>
            <a:softEdge rad="112500"/>
          </a:effectLst>
        </p:spPr>
      </p:pic>
      <p:sp>
        <p:nvSpPr>
          <p:cNvPr id="4" name="Espace réservé du texte 3">
            <a:extLst>
              <a:ext uri="{FF2B5EF4-FFF2-40B4-BE49-F238E27FC236}">
                <a16:creationId xmlns:a16="http://schemas.microsoft.com/office/drawing/2014/main" id="{D8E2BB45-5669-4830-8683-F836DAE87D0B}"/>
              </a:ext>
            </a:extLst>
          </p:cNvPr>
          <p:cNvSpPr>
            <a:spLocks noGrp="1"/>
          </p:cNvSpPr>
          <p:nvPr>
            <p:ph type="body" sz="half" idx="2"/>
          </p:nvPr>
        </p:nvSpPr>
        <p:spPr/>
        <p:txBody>
          <a:bodyPr/>
          <a:lstStyle/>
          <a:p>
            <a:r>
              <a:rPr lang="fr-FR" dirty="0"/>
              <a:t>Textes produits et édités par les élèves de CM2, classe de M. Hertel à l’école </a:t>
            </a:r>
            <a:r>
              <a:rPr lang="fr-FR" dirty="0" err="1"/>
              <a:t>Pontillon</a:t>
            </a:r>
            <a:endParaRPr lang="fr-FR" dirty="0"/>
          </a:p>
        </p:txBody>
      </p:sp>
      <p:sp>
        <p:nvSpPr>
          <p:cNvPr id="7" name="Rectangle : coins arrondis 6">
            <a:extLst>
              <a:ext uri="{FF2B5EF4-FFF2-40B4-BE49-F238E27FC236}">
                <a16:creationId xmlns:a16="http://schemas.microsoft.com/office/drawing/2014/main" id="{13B40A6B-46CC-4492-9D8D-DC614A7BD1DB}"/>
              </a:ext>
            </a:extLst>
          </p:cNvPr>
          <p:cNvSpPr/>
          <p:nvPr/>
        </p:nvSpPr>
        <p:spPr>
          <a:xfrm>
            <a:off x="7360516" y="4838266"/>
            <a:ext cx="4392488"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fr-FR" sz="3600" i="1" dirty="0">
                <a:latin typeface="Bell MT" panose="02020503060305020303" pitchFamily="18" charset="0"/>
                <a:ea typeface="Calibri" panose="020F0502020204030204" pitchFamily="34" charset="0"/>
                <a:cs typeface="Calibri" panose="020F0502020204030204" pitchFamily="34" charset="0"/>
              </a:rPr>
              <a:t>Elèves de CM2</a:t>
            </a:r>
          </a:p>
          <a:p>
            <a:pPr algn="ctr">
              <a:lnSpc>
                <a:spcPct val="107000"/>
              </a:lnSpc>
              <a:spcAft>
                <a:spcPts val="0"/>
              </a:spcAft>
            </a:pPr>
            <a:r>
              <a:rPr lang="fr-FR" dirty="0">
                <a:latin typeface="Bell MT" panose="02020503060305020303" pitchFamily="18" charset="0"/>
                <a:ea typeface="Calibri" panose="020F0502020204030204" pitchFamily="34" charset="0"/>
                <a:cs typeface="Calibri" panose="020F0502020204030204" pitchFamily="34" charset="0"/>
              </a:rPr>
              <a:t>2021- 2022</a:t>
            </a:r>
            <a:endParaRPr lang="fr-FR" dirty="0">
              <a:latin typeface="Bell MT" panose="02020503060305020303" pitchFamily="18" charset="0"/>
              <a:ea typeface="Calibri" panose="020F0502020204030204" pitchFamily="34" charset="0"/>
              <a:cs typeface="Times New Roman" panose="02020603050405020304" pitchFamily="18" charset="0"/>
            </a:endParaRPr>
          </a:p>
        </p:txBody>
      </p:sp>
      <p:pic>
        <p:nvPicPr>
          <p:cNvPr id="10" name="Image 9">
            <a:extLst>
              <a:ext uri="{FF2B5EF4-FFF2-40B4-BE49-F238E27FC236}">
                <a16:creationId xmlns:a16="http://schemas.microsoft.com/office/drawing/2014/main" id="{4A2C6962-7590-416A-92E5-56C391639B6F}"/>
              </a:ext>
            </a:extLst>
          </p:cNvPr>
          <p:cNvPicPr>
            <a:picLocks noChangeAspect="1"/>
          </p:cNvPicPr>
          <p:nvPr/>
        </p:nvPicPr>
        <p:blipFill>
          <a:blip r:embed="rId3"/>
          <a:stretch>
            <a:fillRect/>
          </a:stretch>
        </p:blipFill>
        <p:spPr>
          <a:xfrm>
            <a:off x="3666324" y="3476743"/>
            <a:ext cx="3235391" cy="31398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Espace réservé du contenu 6" descr="Volume">
            <a:hlinkClick r:id="rId4"/>
            <a:extLst>
              <a:ext uri="{FF2B5EF4-FFF2-40B4-BE49-F238E27FC236}">
                <a16:creationId xmlns:a16="http://schemas.microsoft.com/office/drawing/2014/main" id="{BA673541-28C7-45EA-8D61-0C269EA77D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23484" y="685800"/>
            <a:ext cx="914400" cy="914400"/>
          </a:xfrm>
          <a:prstGeom prst="rect">
            <a:avLst/>
          </a:prstGeom>
        </p:spPr>
      </p:pic>
    </p:spTree>
    <p:extLst>
      <p:ext uri="{BB962C8B-B14F-4D97-AF65-F5344CB8AC3E}">
        <p14:creationId xmlns:p14="http://schemas.microsoft.com/office/powerpoint/2010/main" val="1331161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pattFill prst="pct50">
          <a:fgClr>
            <a:schemeClr val="accent5"/>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04721" y="1701800"/>
            <a:ext cx="3557443" cy="2844800"/>
          </a:xfrm>
        </p:spPr>
        <p:txBody>
          <a:bodyPr rtlCol="0"/>
          <a:lstStyle/>
          <a:p>
            <a:r>
              <a:rPr lang="nb-NO" dirty="0">
                <a:solidFill>
                  <a:schemeClr val="bg2">
                    <a:lumMod val="50000"/>
                  </a:schemeClr>
                </a:solidFill>
              </a:rPr>
              <a:t>Jocelyne Bidard </a:t>
            </a:r>
            <a:r>
              <a:rPr lang="fr-FR" dirty="0">
                <a:solidFill>
                  <a:schemeClr val="bg2">
                    <a:lumMod val="50000"/>
                  </a:schemeClr>
                </a:solidFill>
              </a:rPr>
              <a:t>conseillère pédagogique </a:t>
            </a:r>
            <a:r>
              <a:rPr lang="nb-NO" dirty="0">
                <a:solidFill>
                  <a:schemeClr val="bg2">
                    <a:lumMod val="50000"/>
                  </a:schemeClr>
                </a:solidFill>
              </a:rPr>
              <a:t>et </a:t>
            </a:r>
            <a:br>
              <a:rPr lang="nb-NO" dirty="0">
                <a:solidFill>
                  <a:schemeClr val="bg2">
                    <a:lumMod val="50000"/>
                  </a:schemeClr>
                </a:solidFill>
              </a:rPr>
            </a:br>
            <a:r>
              <a:rPr lang="nb-NO" dirty="0">
                <a:solidFill>
                  <a:schemeClr val="bg2">
                    <a:lumMod val="50000"/>
                  </a:schemeClr>
                </a:solidFill>
              </a:rPr>
              <a:t>Farley Sawler</a:t>
            </a:r>
            <a:r>
              <a:rPr lang="fr-FR" dirty="0">
                <a:solidFill>
                  <a:schemeClr val="bg2">
                    <a:lumMod val="50000"/>
                  </a:schemeClr>
                </a:solidFill>
              </a:rPr>
              <a:t> </a:t>
            </a:r>
            <a:br>
              <a:rPr lang="fr-FR" dirty="0">
                <a:solidFill>
                  <a:schemeClr val="bg2">
                    <a:lumMod val="50000"/>
                  </a:schemeClr>
                </a:solidFill>
              </a:rPr>
            </a:br>
            <a:r>
              <a:rPr lang="fr-FR" dirty="0">
                <a:solidFill>
                  <a:schemeClr val="bg2">
                    <a:lumMod val="50000"/>
                  </a:schemeClr>
                </a:solidFill>
              </a:rPr>
              <a:t>intervenante LV</a:t>
            </a:r>
            <a:br>
              <a:rPr lang="fr-FR" dirty="0"/>
            </a:br>
            <a:endParaRPr lang="fr-FR" dirty="0"/>
          </a:p>
        </p:txBody>
      </p:sp>
      <p:pic>
        <p:nvPicPr>
          <p:cNvPr id="7" name="Espace réservé du contenu 6" descr="Volume">
            <a:hlinkClick r:id="rId2"/>
            <a:extLst>
              <a:ext uri="{FF2B5EF4-FFF2-40B4-BE49-F238E27FC236}">
                <a16:creationId xmlns:a16="http://schemas.microsoft.com/office/drawing/2014/main" id="{31927B00-9A03-4AD2-9960-4CE5B287F21F}"/>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3484" y="685800"/>
            <a:ext cx="914400" cy="914400"/>
          </a:xfrm>
        </p:spPr>
      </p:pic>
      <p:sp>
        <p:nvSpPr>
          <p:cNvPr id="4" name="Espace réservé du texte 3"/>
          <p:cNvSpPr>
            <a:spLocks noGrp="1"/>
          </p:cNvSpPr>
          <p:nvPr>
            <p:ph type="body" sz="half" idx="2"/>
          </p:nvPr>
        </p:nvSpPr>
        <p:spPr/>
        <p:txBody>
          <a:bodyPr rtlCol="0">
            <a:normAutofit/>
          </a:bodyPr>
          <a:lstStyle/>
          <a:p>
            <a:pPr rtl="0"/>
            <a:r>
              <a:rPr lang="fr-FR" dirty="0"/>
              <a:t>Contexte du choix :</a:t>
            </a:r>
          </a:p>
          <a:p>
            <a:pPr rtl="0"/>
            <a:r>
              <a:rPr lang="fr-FR" dirty="0"/>
              <a:t>Donner une dimension bilingue grâce à l’intervention de Farley et la collaboration de Muriel </a:t>
            </a:r>
            <a:r>
              <a:rPr lang="fr-FR" dirty="0" err="1"/>
              <a:t>Surroz</a:t>
            </a:r>
            <a:r>
              <a:rPr lang="fr-FR" dirty="0"/>
              <a:t>-Bost, CPd Langues Vivantes.</a:t>
            </a:r>
          </a:p>
        </p:txBody>
      </p:sp>
      <p:sp>
        <p:nvSpPr>
          <p:cNvPr id="10" name="Rectangle : coins arrondis 9">
            <a:extLst>
              <a:ext uri="{FF2B5EF4-FFF2-40B4-BE49-F238E27FC236}">
                <a16:creationId xmlns:a16="http://schemas.microsoft.com/office/drawing/2014/main" id="{C416FA67-6751-4973-953F-90AA245F69A2}"/>
              </a:ext>
            </a:extLst>
          </p:cNvPr>
          <p:cNvSpPr/>
          <p:nvPr/>
        </p:nvSpPr>
        <p:spPr>
          <a:xfrm>
            <a:off x="6526460" y="4869160"/>
            <a:ext cx="5256583"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defRPr/>
            </a:pPr>
            <a:r>
              <a:rPr lang="en-US" i="1" dirty="0">
                <a:solidFill>
                  <a:prstClr val="white"/>
                </a:solidFill>
                <a:latin typeface="Bell MT" panose="02020503060305020303" pitchFamily="18" charset="0"/>
                <a:ea typeface="Calibri" panose="020F0502020204030204" pitchFamily="34" charset="0"/>
                <a:cs typeface="Calibri" panose="020F0502020204030204" pitchFamily="34" charset="0"/>
              </a:rPr>
              <a:t>Marcel et Hugo – Willy and Hugh</a:t>
            </a:r>
            <a:r>
              <a:rPr lang="en-US" sz="3600" i="1" dirty="0">
                <a:solidFill>
                  <a:prstClr val="white"/>
                </a:solidFill>
                <a:latin typeface="Bell MT" panose="02020503060305020303" pitchFamily="18" charset="0"/>
                <a:ea typeface="Calibri" panose="020F0502020204030204" pitchFamily="34" charset="0"/>
                <a:cs typeface="Calibri" panose="020F0502020204030204" pitchFamily="34" charset="0"/>
              </a:rPr>
              <a:t> </a:t>
            </a:r>
          </a:p>
          <a:p>
            <a:pPr lvl="0" algn="ctr">
              <a:lnSpc>
                <a:spcPct val="107000"/>
              </a:lnSpc>
              <a:defRPr/>
            </a:pPr>
            <a:r>
              <a:rPr lang="fr-FR" dirty="0">
                <a:solidFill>
                  <a:prstClr val="white"/>
                </a:solidFill>
                <a:latin typeface="Bell MT" panose="02020503060305020303" pitchFamily="18" charset="0"/>
                <a:ea typeface="Calibri" panose="020F0502020204030204" pitchFamily="34" charset="0"/>
                <a:cs typeface="Calibri" panose="020F0502020204030204" pitchFamily="34" charset="0"/>
              </a:rPr>
              <a:t>Anthony Browne</a:t>
            </a:r>
          </a:p>
          <a:p>
            <a:pPr lvl="0" algn="ctr">
              <a:lnSpc>
                <a:spcPct val="107000"/>
              </a:lnSpc>
              <a:defRPr/>
            </a:pPr>
            <a:r>
              <a:rPr lang="fr-FR" dirty="0">
                <a:solidFill>
                  <a:prstClr val="white"/>
                </a:solidFill>
                <a:latin typeface="Bell MT" panose="02020503060305020303" pitchFamily="18" charset="0"/>
                <a:ea typeface="Calibri" panose="020F0502020204030204" pitchFamily="34" charset="0"/>
                <a:cs typeface="Calibri" panose="020F0502020204030204" pitchFamily="34" charset="0"/>
              </a:rPr>
              <a:t>L’école des loisirs - 1991</a:t>
            </a:r>
            <a:endParaRPr kumimoji="0" lang="fr-FR" sz="24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54C353E3-CE06-40DB-A4B6-6C14DA1350FC}"/>
              </a:ext>
            </a:extLst>
          </p:cNvPr>
          <p:cNvPicPr>
            <a:picLocks noChangeAspect="1"/>
          </p:cNvPicPr>
          <p:nvPr/>
        </p:nvPicPr>
        <p:blipFill>
          <a:blip r:embed="rId5"/>
          <a:stretch>
            <a:fillRect/>
          </a:stretch>
        </p:blipFill>
        <p:spPr>
          <a:xfrm>
            <a:off x="4469236" y="5031333"/>
            <a:ext cx="1370435" cy="1402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 7">
            <a:extLst>
              <a:ext uri="{FF2B5EF4-FFF2-40B4-BE49-F238E27FC236}">
                <a16:creationId xmlns:a16="http://schemas.microsoft.com/office/drawing/2014/main" id="{5BB37969-59CC-411D-BCFA-3A76090DB738}"/>
              </a:ext>
            </a:extLst>
          </p:cNvPr>
          <p:cNvPicPr>
            <a:picLocks noChangeAspect="1"/>
          </p:cNvPicPr>
          <p:nvPr/>
        </p:nvPicPr>
        <p:blipFill>
          <a:blip r:embed="rId6"/>
          <a:stretch>
            <a:fillRect/>
          </a:stretch>
        </p:blipFill>
        <p:spPr>
          <a:xfrm>
            <a:off x="4469236" y="740682"/>
            <a:ext cx="7058202" cy="3711456"/>
          </a:xfrm>
          <a:prstGeom prst="rect">
            <a:avLst/>
          </a:prstGeom>
        </p:spPr>
      </p:pic>
    </p:spTree>
    <p:extLst>
      <p:ext uri="{BB962C8B-B14F-4D97-AF65-F5344CB8AC3E}">
        <p14:creationId xmlns:p14="http://schemas.microsoft.com/office/powerpoint/2010/main" val="3087166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9E2272-E667-4653-A404-7D74736AF6AF}"/>
              </a:ext>
            </a:extLst>
          </p:cNvPr>
          <p:cNvSpPr>
            <a:spLocks noGrp="1"/>
          </p:cNvSpPr>
          <p:nvPr>
            <p:ph type="title"/>
          </p:nvPr>
        </p:nvSpPr>
        <p:spPr>
          <a:xfrm>
            <a:off x="304721" y="1803400"/>
            <a:ext cx="3351927" cy="2844800"/>
          </a:xfrm>
        </p:spPr>
        <p:txBody>
          <a:bodyPr/>
          <a:lstStyle/>
          <a:p>
            <a:r>
              <a:rPr lang="fr-FR" sz="2800" dirty="0">
                <a:solidFill>
                  <a:schemeClr val="bg2">
                    <a:lumMod val="50000"/>
                  </a:schemeClr>
                </a:solidFill>
              </a:rPr>
              <a:t>Lire Ensemble</a:t>
            </a:r>
            <a:br>
              <a:rPr lang="fr-FR" sz="2800" dirty="0">
                <a:solidFill>
                  <a:schemeClr val="bg2">
                    <a:lumMod val="50000"/>
                  </a:schemeClr>
                </a:solidFill>
              </a:rPr>
            </a:br>
            <a:r>
              <a:rPr lang="fr-FR" sz="2800" dirty="0">
                <a:solidFill>
                  <a:schemeClr val="bg2">
                    <a:lumMod val="50000"/>
                  </a:schemeClr>
                </a:solidFill>
              </a:rPr>
              <a:t>Rencontre 1</a:t>
            </a:r>
            <a:br>
              <a:rPr lang="fr-FR" sz="2800" dirty="0">
                <a:solidFill>
                  <a:schemeClr val="bg2">
                    <a:lumMod val="50000"/>
                  </a:schemeClr>
                </a:solidFill>
              </a:rPr>
            </a:br>
            <a:br>
              <a:rPr lang="fr-FR" dirty="0">
                <a:solidFill>
                  <a:schemeClr val="bg2">
                    <a:lumMod val="50000"/>
                  </a:schemeClr>
                </a:solidFill>
              </a:rPr>
            </a:br>
            <a:r>
              <a:rPr lang="fr-FR" dirty="0">
                <a:solidFill>
                  <a:schemeClr val="bg2">
                    <a:lumMod val="50000"/>
                  </a:schemeClr>
                </a:solidFill>
              </a:rPr>
              <a:t>14e Circonscription  </a:t>
            </a:r>
            <a:br>
              <a:rPr lang="fr-FR" dirty="0">
                <a:solidFill>
                  <a:schemeClr val="bg2">
                    <a:lumMod val="50000"/>
                  </a:schemeClr>
                </a:solidFill>
              </a:rPr>
            </a:br>
            <a:r>
              <a:rPr lang="fr-FR" dirty="0">
                <a:solidFill>
                  <a:schemeClr val="bg2">
                    <a:lumMod val="50000"/>
                  </a:schemeClr>
                </a:solidFill>
              </a:rPr>
              <a:t>Boulogne-Billancourt</a:t>
            </a:r>
          </a:p>
        </p:txBody>
      </p:sp>
      <p:sp>
        <p:nvSpPr>
          <p:cNvPr id="3" name="Espace réservé du contenu 2">
            <a:extLst>
              <a:ext uri="{FF2B5EF4-FFF2-40B4-BE49-F238E27FC236}">
                <a16:creationId xmlns:a16="http://schemas.microsoft.com/office/drawing/2014/main" id="{07B16C3F-F699-4346-884A-C82ED24BEB23}"/>
              </a:ext>
            </a:extLst>
          </p:cNvPr>
          <p:cNvSpPr>
            <a:spLocks noGrp="1"/>
          </p:cNvSpPr>
          <p:nvPr>
            <p:ph idx="1"/>
          </p:nvPr>
        </p:nvSpPr>
        <p:spPr>
          <a:xfrm>
            <a:off x="4469236" y="482600"/>
            <a:ext cx="6805427" cy="4242544"/>
          </a:xfrm>
        </p:spPr>
        <p:txBody>
          <a:bodyPr/>
          <a:lstStyle/>
          <a:p>
            <a:pPr marL="0" indent="0" algn="ctr">
              <a:buNone/>
            </a:pPr>
            <a:endParaRPr lang="fr-FR" dirty="0"/>
          </a:p>
        </p:txBody>
      </p:sp>
      <p:sp>
        <p:nvSpPr>
          <p:cNvPr id="4" name="Espace réservé du texte 3">
            <a:extLst>
              <a:ext uri="{FF2B5EF4-FFF2-40B4-BE49-F238E27FC236}">
                <a16:creationId xmlns:a16="http://schemas.microsoft.com/office/drawing/2014/main" id="{D8E2BB45-5669-4830-8683-F836DAE87D0B}"/>
              </a:ext>
            </a:extLst>
          </p:cNvPr>
          <p:cNvSpPr>
            <a:spLocks noGrp="1"/>
          </p:cNvSpPr>
          <p:nvPr>
            <p:ph type="body" sz="half" idx="2"/>
          </p:nvPr>
        </p:nvSpPr>
        <p:spPr>
          <a:xfrm>
            <a:off x="304721" y="4648200"/>
            <a:ext cx="3351927" cy="2093168"/>
          </a:xfrm>
        </p:spPr>
        <p:txBody>
          <a:bodyPr>
            <a:normAutofit fontScale="85000" lnSpcReduction="10000"/>
          </a:bodyPr>
          <a:lstStyle/>
          <a:p>
            <a:pPr algn="ctr"/>
            <a:r>
              <a:rPr lang="fr-FR" dirty="0"/>
              <a:t>Ecole Thiers – CP</a:t>
            </a:r>
          </a:p>
          <a:p>
            <a:r>
              <a:rPr lang="fr-FR" dirty="0" err="1"/>
              <a:t>Eleonore</a:t>
            </a:r>
            <a:r>
              <a:rPr lang="fr-FR" dirty="0"/>
              <a:t> </a:t>
            </a:r>
            <a:r>
              <a:rPr lang="fr-FR" dirty="0" err="1"/>
              <a:t>Verpont</a:t>
            </a:r>
            <a:r>
              <a:rPr lang="fr-FR" dirty="0"/>
              <a:t>, enseignante à l'école Thiers, a proposé aux familles des élèves de sa classe de CP un moment d'écoute de lecture en écho aux Nuits de la lecture.</a:t>
            </a:r>
          </a:p>
          <a:p>
            <a:r>
              <a:rPr lang="fr-FR" dirty="0"/>
              <a:t>Un fichier audio leur a donc été envoyé, ainsi que les modalités de ce petit projet.</a:t>
            </a:r>
          </a:p>
        </p:txBody>
      </p:sp>
      <p:sp>
        <p:nvSpPr>
          <p:cNvPr id="7" name="Rectangle : coins arrondis 6">
            <a:extLst>
              <a:ext uri="{FF2B5EF4-FFF2-40B4-BE49-F238E27FC236}">
                <a16:creationId xmlns:a16="http://schemas.microsoft.com/office/drawing/2014/main" id="{13B40A6B-46CC-4492-9D8D-DC614A7BD1DB}"/>
              </a:ext>
            </a:extLst>
          </p:cNvPr>
          <p:cNvSpPr/>
          <p:nvPr/>
        </p:nvSpPr>
        <p:spPr>
          <a:xfrm>
            <a:off x="6897983" y="4869160"/>
            <a:ext cx="4392488"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fr-FR" sz="3600" i="1" dirty="0">
                <a:latin typeface="Bell MT" panose="02020503060305020303" pitchFamily="18" charset="0"/>
                <a:ea typeface="Calibri" panose="020F0502020204030204" pitchFamily="34" charset="0"/>
                <a:cs typeface="Calibri" panose="020F0502020204030204" pitchFamily="34" charset="0"/>
              </a:rPr>
              <a:t>Cambouis</a:t>
            </a:r>
          </a:p>
          <a:p>
            <a:pPr algn="ctr">
              <a:lnSpc>
                <a:spcPct val="107000"/>
              </a:lnSpc>
              <a:spcAft>
                <a:spcPts val="0"/>
              </a:spcAft>
            </a:pPr>
            <a:r>
              <a:rPr lang="fr-FR" dirty="0">
                <a:latin typeface="Bell MT" panose="02020503060305020303" pitchFamily="18" charset="0"/>
                <a:ea typeface="Calibri" panose="020F0502020204030204" pitchFamily="34" charset="0"/>
                <a:cs typeface="Calibri" panose="020F0502020204030204" pitchFamily="34" charset="0"/>
              </a:rPr>
              <a:t>Geoffroy de </a:t>
            </a:r>
            <a:r>
              <a:rPr lang="fr-FR" dirty="0" err="1">
                <a:latin typeface="Bell MT" panose="02020503060305020303" pitchFamily="18" charset="0"/>
                <a:ea typeface="Calibri" panose="020F0502020204030204" pitchFamily="34" charset="0"/>
                <a:cs typeface="Calibri" panose="020F0502020204030204" pitchFamily="34" charset="0"/>
              </a:rPr>
              <a:t>Pennart</a:t>
            </a:r>
            <a:endParaRPr lang="fr-FR" dirty="0">
              <a:latin typeface="Bell MT" panose="02020503060305020303" pitchFamily="18" charset="0"/>
              <a:ea typeface="Calibri" panose="020F0502020204030204" pitchFamily="34" charset="0"/>
              <a:cs typeface="Calibri" panose="020F0502020204030204" pitchFamily="34" charset="0"/>
            </a:endParaRPr>
          </a:p>
          <a:p>
            <a:pPr algn="ctr">
              <a:lnSpc>
                <a:spcPct val="107000"/>
              </a:lnSpc>
              <a:spcAft>
                <a:spcPts val="0"/>
              </a:spcAft>
            </a:pPr>
            <a:r>
              <a:rPr lang="fr-FR" dirty="0">
                <a:latin typeface="Bell MT" panose="02020503060305020303" pitchFamily="18" charset="0"/>
                <a:ea typeface="Calibri" panose="020F0502020204030204" pitchFamily="34" charset="0"/>
                <a:cs typeface="Calibri" panose="020F0502020204030204" pitchFamily="34" charset="0"/>
              </a:rPr>
              <a:t>L’école des loisirs - 2016</a:t>
            </a:r>
            <a:endParaRPr lang="fr-FR" dirty="0">
              <a:latin typeface="Bell MT" panose="02020503060305020303"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8B5D6EB9-1E0F-47A2-8ED0-B7869D5367FF}"/>
              </a:ext>
            </a:extLst>
          </p:cNvPr>
          <p:cNvSpPr/>
          <p:nvPr/>
        </p:nvSpPr>
        <p:spPr>
          <a:xfrm>
            <a:off x="4469236" y="4869160"/>
            <a:ext cx="1769192" cy="172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Reproduction couverture</a:t>
            </a:r>
          </a:p>
        </p:txBody>
      </p:sp>
      <p:pic>
        <p:nvPicPr>
          <p:cNvPr id="5" name="Image 4">
            <a:extLst>
              <a:ext uri="{FF2B5EF4-FFF2-40B4-BE49-F238E27FC236}">
                <a16:creationId xmlns:a16="http://schemas.microsoft.com/office/drawing/2014/main" id="{56A5D04F-54FA-4494-AEC0-6F3CBC70C7D0}"/>
              </a:ext>
            </a:extLst>
          </p:cNvPr>
          <p:cNvPicPr>
            <a:picLocks noChangeAspect="1"/>
          </p:cNvPicPr>
          <p:nvPr/>
        </p:nvPicPr>
        <p:blipFill>
          <a:blip r:embed="rId2"/>
          <a:stretch>
            <a:fillRect/>
          </a:stretch>
        </p:blipFill>
        <p:spPr>
          <a:xfrm>
            <a:off x="4150196" y="0"/>
            <a:ext cx="7516461" cy="4889453"/>
          </a:xfrm>
          <a:prstGeom prst="rect">
            <a:avLst/>
          </a:prstGeom>
        </p:spPr>
      </p:pic>
      <p:pic>
        <p:nvPicPr>
          <p:cNvPr id="6" name="Image 5">
            <a:extLst>
              <a:ext uri="{FF2B5EF4-FFF2-40B4-BE49-F238E27FC236}">
                <a16:creationId xmlns:a16="http://schemas.microsoft.com/office/drawing/2014/main" id="{7CD4D4BD-6A02-4F12-8033-B29845FEEB69}"/>
              </a:ext>
            </a:extLst>
          </p:cNvPr>
          <p:cNvPicPr>
            <a:picLocks noChangeAspect="1"/>
          </p:cNvPicPr>
          <p:nvPr/>
        </p:nvPicPr>
        <p:blipFill>
          <a:blip r:embed="rId3"/>
          <a:stretch>
            <a:fillRect/>
          </a:stretch>
        </p:blipFill>
        <p:spPr>
          <a:xfrm>
            <a:off x="4557751" y="4931383"/>
            <a:ext cx="1592161" cy="1687058"/>
          </a:xfrm>
          <a:prstGeom prst="rect">
            <a:avLst/>
          </a:prstGeom>
          <a:ln>
            <a:noFill/>
          </a:ln>
          <a:effectLst>
            <a:softEdge rad="112500"/>
          </a:effectLst>
        </p:spPr>
      </p:pic>
      <p:pic>
        <p:nvPicPr>
          <p:cNvPr id="9" name="Espace réservé du contenu 6" descr="Volume">
            <a:hlinkClick r:id="rId4"/>
            <a:extLst>
              <a:ext uri="{FF2B5EF4-FFF2-40B4-BE49-F238E27FC236}">
                <a16:creationId xmlns:a16="http://schemas.microsoft.com/office/drawing/2014/main" id="{DDAC928D-B5B0-4568-99E6-05830D20CC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23484" y="685800"/>
            <a:ext cx="914400" cy="914400"/>
          </a:xfrm>
          <a:prstGeom prst="rect">
            <a:avLst/>
          </a:prstGeom>
        </p:spPr>
      </p:pic>
    </p:spTree>
    <p:extLst>
      <p:ext uri="{BB962C8B-B14F-4D97-AF65-F5344CB8AC3E}">
        <p14:creationId xmlns:p14="http://schemas.microsoft.com/office/powerpoint/2010/main" val="134982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pattFill prst="pct50">
          <a:fgClr>
            <a:schemeClr val="accent5"/>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r>
              <a:rPr lang="fr-FR" dirty="0">
                <a:solidFill>
                  <a:schemeClr val="bg2">
                    <a:lumMod val="50000"/>
                  </a:schemeClr>
                </a:solidFill>
              </a:rPr>
              <a:t>Pour les élèves de CP</a:t>
            </a:r>
            <a:br>
              <a:rPr lang="fr-FR" dirty="0"/>
            </a:br>
            <a:endParaRPr lang="fr-FR" dirty="0"/>
          </a:p>
        </p:txBody>
      </p:sp>
      <p:pic>
        <p:nvPicPr>
          <p:cNvPr id="7" name="Espace réservé du contenu 6" descr="Volume">
            <a:hlinkClick r:id="rId2"/>
            <a:extLst>
              <a:ext uri="{FF2B5EF4-FFF2-40B4-BE49-F238E27FC236}">
                <a16:creationId xmlns:a16="http://schemas.microsoft.com/office/drawing/2014/main" id="{31927B00-9A03-4AD2-9960-4CE5B287F21F}"/>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3484" y="685800"/>
            <a:ext cx="914400" cy="914400"/>
          </a:xfrm>
        </p:spPr>
      </p:pic>
      <p:sp>
        <p:nvSpPr>
          <p:cNvPr id="4" name="Espace réservé du texte 3"/>
          <p:cNvSpPr>
            <a:spLocks noGrp="1"/>
          </p:cNvSpPr>
          <p:nvPr>
            <p:ph type="body" sz="half" idx="2"/>
          </p:nvPr>
        </p:nvSpPr>
        <p:spPr/>
        <p:txBody>
          <a:bodyPr rtlCol="0">
            <a:normAutofit/>
          </a:bodyPr>
          <a:lstStyle/>
          <a:p>
            <a:pPr rtl="0"/>
            <a:r>
              <a:rPr lang="fr-FR" dirty="0"/>
              <a:t>Contexte du choix :</a:t>
            </a:r>
          </a:p>
          <a:p>
            <a:pPr rtl="0"/>
            <a:r>
              <a:rPr lang="fr-FR" dirty="0"/>
              <a:t>Parce qu’apprendre à lire, ça se partage !</a:t>
            </a:r>
          </a:p>
        </p:txBody>
      </p:sp>
      <p:pic>
        <p:nvPicPr>
          <p:cNvPr id="6" name="Image 5">
            <a:extLst>
              <a:ext uri="{FF2B5EF4-FFF2-40B4-BE49-F238E27FC236}">
                <a16:creationId xmlns:a16="http://schemas.microsoft.com/office/drawing/2014/main" id="{8411BABA-0688-4DB2-B8C0-E38EFF8206BE}"/>
              </a:ext>
            </a:extLst>
          </p:cNvPr>
          <p:cNvPicPr>
            <a:picLocks noChangeAspect="1"/>
          </p:cNvPicPr>
          <p:nvPr/>
        </p:nvPicPr>
        <p:blipFill>
          <a:blip r:embed="rId5"/>
          <a:stretch>
            <a:fillRect/>
          </a:stretch>
        </p:blipFill>
        <p:spPr>
          <a:xfrm>
            <a:off x="4316288" y="4897569"/>
            <a:ext cx="1780186" cy="1737511"/>
          </a:xfrm>
          <a:prstGeom prst="rect">
            <a:avLst/>
          </a:prstGeom>
        </p:spPr>
      </p:pic>
      <p:sp>
        <p:nvSpPr>
          <p:cNvPr id="10" name="Rectangle : coins arrondis 9">
            <a:extLst>
              <a:ext uri="{FF2B5EF4-FFF2-40B4-BE49-F238E27FC236}">
                <a16:creationId xmlns:a16="http://schemas.microsoft.com/office/drawing/2014/main" id="{C416FA67-6751-4973-953F-90AA245F69A2}"/>
              </a:ext>
            </a:extLst>
          </p:cNvPr>
          <p:cNvSpPr/>
          <p:nvPr/>
        </p:nvSpPr>
        <p:spPr>
          <a:xfrm>
            <a:off x="6897983" y="4869160"/>
            <a:ext cx="4392488"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7000"/>
              </a:lnSpc>
              <a:spcBef>
                <a:spcPts val="0"/>
              </a:spcBef>
              <a:spcAft>
                <a:spcPts val="0"/>
              </a:spcAft>
              <a:buClrTx/>
              <a:buSzTx/>
              <a:buFontTx/>
              <a:buNone/>
              <a:tabLst/>
              <a:defRPr/>
            </a:pPr>
            <a:r>
              <a:rPr kumimoji="0" lang="fr-FR" sz="3600" b="0" i="1"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Calibri" panose="020F0502020204030204" pitchFamily="34" charset="0"/>
              </a:rPr>
              <a:t>Péric et Pac</a:t>
            </a:r>
          </a:p>
          <a:p>
            <a:pPr marL="0" marR="0" lvl="0" indent="0" algn="ctr" defTabSz="1218987" rtl="0" eaLnBrk="1" fontAlgn="auto" latinLnBrk="0" hangingPunct="1">
              <a:lnSpc>
                <a:spcPct val="107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Calibri" panose="020F0502020204030204" pitchFamily="34" charset="0"/>
              </a:rPr>
              <a:t>Jennifer Dalrymple</a:t>
            </a:r>
          </a:p>
          <a:p>
            <a:pPr marL="0" marR="0" lvl="0" indent="0" algn="ctr" defTabSz="1218987" rtl="0" eaLnBrk="1" fontAlgn="auto" latinLnBrk="0" hangingPunct="1">
              <a:lnSpc>
                <a:spcPct val="107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Calibri" panose="020F0502020204030204" pitchFamily="34" charset="0"/>
              </a:rPr>
              <a:t>Ecole des Loisirs - 1994</a:t>
            </a:r>
            <a:endParaRPr kumimoji="0" lang="fr-FR" sz="24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Times New Roman" panose="02020603050405020304" pitchFamily="18" charset="0"/>
            </a:endParaRPr>
          </a:p>
        </p:txBody>
      </p:sp>
      <p:sp>
        <p:nvSpPr>
          <p:cNvPr id="11" name="Espace réservé du contenu 2">
            <a:extLst>
              <a:ext uri="{FF2B5EF4-FFF2-40B4-BE49-F238E27FC236}">
                <a16:creationId xmlns:a16="http://schemas.microsoft.com/office/drawing/2014/main" id="{C24028CF-192A-4688-BA2C-8E62E35D6B64}"/>
              </a:ext>
            </a:extLst>
          </p:cNvPr>
          <p:cNvSpPr txBox="1">
            <a:spLocks/>
          </p:cNvSpPr>
          <p:nvPr/>
        </p:nvSpPr>
        <p:spPr>
          <a:xfrm>
            <a:off x="4469236" y="482600"/>
            <a:ext cx="6805427" cy="4242544"/>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marR="0" lvl="0" indent="0" algn="ctr" defTabSz="1218987" rtl="0" eaLnBrk="1" fontAlgn="auto" latinLnBrk="0" hangingPunct="1">
              <a:lnSpc>
                <a:spcPct val="95000"/>
              </a:lnSpc>
              <a:spcBef>
                <a:spcPts val="1866"/>
              </a:spcBef>
              <a:spcAft>
                <a:spcPts val="0"/>
              </a:spcAft>
              <a:buClrTx/>
              <a:buSzPct val="100000"/>
              <a:buFont typeface="Arial" pitchFamily="34" charset="0"/>
              <a:buNone/>
              <a:tabLst/>
              <a:defRPr/>
            </a:pPr>
            <a:endParaRPr kumimoji="0" lang="fr-FR" sz="24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3" name="Image 2">
            <a:extLst>
              <a:ext uri="{FF2B5EF4-FFF2-40B4-BE49-F238E27FC236}">
                <a16:creationId xmlns:a16="http://schemas.microsoft.com/office/drawing/2014/main" id="{CD0A539C-50A5-4BBC-A2FF-AD8A06B822D1}"/>
              </a:ext>
            </a:extLst>
          </p:cNvPr>
          <p:cNvPicPr>
            <a:picLocks noChangeAspect="1"/>
          </p:cNvPicPr>
          <p:nvPr/>
        </p:nvPicPr>
        <p:blipFill rotWithShape="1">
          <a:blip r:embed="rId6"/>
          <a:srcRect b="1807"/>
          <a:stretch/>
        </p:blipFill>
        <p:spPr>
          <a:xfrm>
            <a:off x="7251611" y="302864"/>
            <a:ext cx="3685232" cy="4037741"/>
          </a:xfrm>
          <a:prstGeom prst="rect">
            <a:avLst/>
          </a:prstGeom>
          <a:ln>
            <a:noFill/>
          </a:ln>
          <a:effectLst>
            <a:outerShdw blurRad="292100" dist="139700" dir="2700000" algn="tl" rotWithShape="0">
              <a:srgbClr val="333333">
                <a:alpha val="65000"/>
              </a:srgbClr>
            </a:outerShdw>
          </a:effectLst>
        </p:spPr>
      </p:pic>
      <p:pic>
        <p:nvPicPr>
          <p:cNvPr id="5" name="Image 4">
            <a:extLst>
              <a:ext uri="{FF2B5EF4-FFF2-40B4-BE49-F238E27FC236}">
                <a16:creationId xmlns:a16="http://schemas.microsoft.com/office/drawing/2014/main" id="{F50B1FFB-D540-4C5B-86C3-AE7ED7797966}"/>
              </a:ext>
            </a:extLst>
          </p:cNvPr>
          <p:cNvPicPr>
            <a:picLocks noChangeAspect="1"/>
          </p:cNvPicPr>
          <p:nvPr/>
        </p:nvPicPr>
        <p:blipFill>
          <a:blip r:embed="rId7"/>
          <a:stretch>
            <a:fillRect/>
          </a:stretch>
        </p:blipFill>
        <p:spPr>
          <a:xfrm>
            <a:off x="4534868" y="4990036"/>
            <a:ext cx="1343025" cy="15525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9603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Livres 16:9">
  <a:themeElements>
    <a:clrScheme name="Jaune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2_TF02787940_TF02787940.potx" id="{F1CFDDCE-5F12-468A-A560-9C25D09E4DE9}" vid="{64708D2F-0B50-4C7B-BBA8-11F9A1AC41D2}"/>
    </a:ext>
  </a:extLst>
</a:theme>
</file>

<file path=ppt/theme/theme2.xml><?xml version="1.0" encoding="utf-8"?>
<a:theme xmlns:a="http://schemas.openxmlformats.org/drawingml/2006/main" name="Thèm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Thèm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2006/metadata/properties"/>
    <ds:schemaRef ds:uri="http://purl.org/dc/dcmitype/"/>
    <ds:schemaRef ds:uri="http://schemas.microsoft.com/office/infopath/2007/PartnerControls"/>
    <ds:schemaRef ds:uri="4873beb7-5857-4685-be1f-d57550cc96cc"/>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641</Words>
  <Application>Microsoft Office PowerPoint</Application>
  <PresentationFormat>Personnalisé</PresentationFormat>
  <Paragraphs>76</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Bell MT</vt:lpstr>
      <vt:lpstr>Calibri</vt:lpstr>
      <vt:lpstr>Century Gothic</vt:lpstr>
      <vt:lpstr>Times New Roman</vt:lpstr>
      <vt:lpstr>Livres 16:9</vt:lpstr>
      <vt:lpstr>Présentation PowerPoint</vt:lpstr>
      <vt:lpstr>Le choix de Mme Fis, Directrice académique des Hauts de Seine </vt:lpstr>
      <vt:lpstr>Le choix de Mme Neveu, Inspectrice de l’éducation nationale </vt:lpstr>
      <vt:lpstr>Le choix de Jocelyne BIDARD, conseillère pédagogique </vt:lpstr>
      <vt:lpstr>Le choix de Christine ABIVEN, conseillère pédagogique </vt:lpstr>
      <vt:lpstr>Lire Ensemble Rencontre 1  11e Circonscription   Suresnes</vt:lpstr>
      <vt:lpstr>Jocelyne Bidard conseillère pédagogique et  Farley Sawler  intervenante LV </vt:lpstr>
      <vt:lpstr>Lire Ensemble Rencontre 1  14e Circonscription   Boulogne-Billancourt</vt:lpstr>
      <vt:lpstr>Pour les élèves de CP </vt:lpstr>
      <vt:lpstr>Pour les élèves de CP… </vt:lpstr>
      <vt:lpstr>Le choix de  Léa Tsapis-Panvier  conseillère pédagogique </vt:lpstr>
      <vt:lpstr>Pour les élèves de CM1-CM2 :</vt:lpstr>
      <vt:lpstr>Histoires à suivre…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2022-01-21T18:29:06Z</dcterms:created>
  <dcterms:modified xsi:type="dcterms:W3CDTF">2022-02-15T11:03:30Z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