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0" r:id="rId5"/>
    <p:sldId id="259" r:id="rId6"/>
    <p:sldId id="257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66FF"/>
    <a:srgbClr val="66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D066-CD4F-48CD-AAE4-A9CEE5E399E7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66D7-36BE-4C8B-9833-50753917D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30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D066-CD4F-48CD-AAE4-A9CEE5E399E7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66D7-36BE-4C8B-9833-50753917D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02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D066-CD4F-48CD-AAE4-A9CEE5E399E7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66D7-36BE-4C8B-9833-50753917D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71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D066-CD4F-48CD-AAE4-A9CEE5E399E7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66D7-36BE-4C8B-9833-50753917D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99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D066-CD4F-48CD-AAE4-A9CEE5E399E7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66D7-36BE-4C8B-9833-50753917D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28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D066-CD4F-48CD-AAE4-A9CEE5E399E7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66D7-36BE-4C8B-9833-50753917D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01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D066-CD4F-48CD-AAE4-A9CEE5E399E7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66D7-36BE-4C8B-9833-50753917D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32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D066-CD4F-48CD-AAE4-A9CEE5E399E7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66D7-36BE-4C8B-9833-50753917D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34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D066-CD4F-48CD-AAE4-A9CEE5E399E7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66D7-36BE-4C8B-9833-50753917D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69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D066-CD4F-48CD-AAE4-A9CEE5E399E7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66D7-36BE-4C8B-9833-50753917D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48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D066-CD4F-48CD-AAE4-A9CEE5E399E7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66D7-36BE-4C8B-9833-50753917D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26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9D066-CD4F-48CD-AAE4-A9CEE5E399E7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E66D7-36BE-4C8B-9833-50753917D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35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monnuage.ac-versailles.fr/s/5aBBEXSaS23dtC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hyperlink" Target="http://www.viewpure.com/tN3Zlgn21Ak?start=0&amp;en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viewpure.com/bAMQ_dSOPZ8?start=0&amp;end=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ewpure.com/5g8ky47Se50?start=0&amp;end=0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ewpure.com/32q8x_SvJRU?start=0&amp;end=0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midilibre.fr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www.youtube.com/channel/UC7rx6wN2668fGQU74tO7Kug" TargetMode="External"/><Relationship Id="rId4" Type="http://schemas.openxmlformats.org/officeDocument/2006/relationships/hyperlink" Target="http://www.pedagogie92.ac-versailles.fr/category/mission-maternel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68615" y="275660"/>
            <a:ext cx="5759033" cy="169381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fr-FR" dirty="0" smtClean="0"/>
          </a:p>
          <a:p>
            <a:r>
              <a:rPr lang="fr-FR" sz="2800" dirty="0" smtClean="0"/>
              <a:t>Le test salivaire expliqué aux élèves</a:t>
            </a:r>
          </a:p>
          <a:p>
            <a:r>
              <a:rPr lang="fr-FR" sz="2800" dirty="0" smtClean="0"/>
              <a:t>et pistes pédagogiques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0" y="198290"/>
            <a:ext cx="3393661" cy="11522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050" y="537289"/>
            <a:ext cx="1582208" cy="130557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3207" y="2462776"/>
            <a:ext cx="5374209" cy="3908762"/>
          </a:xfrm>
          <a:prstGeom prst="rect">
            <a:avLst/>
          </a:prstGeom>
          <a:solidFill>
            <a:srgbClr val="FF99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Mesdames les enseignantes,</a:t>
            </a:r>
          </a:p>
          <a:p>
            <a:pPr algn="just"/>
            <a:r>
              <a:rPr lang="fr-FR" dirty="0" smtClean="0"/>
              <a:t>Messieurs les enseignants,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Pour permettre de rompre les chaînes de contamination du virus, des tests salivaires vont être mis en place dans les écoles. </a:t>
            </a:r>
          </a:p>
          <a:p>
            <a:pPr algn="just"/>
            <a:r>
              <a:rPr lang="fr-FR" dirty="0" smtClean="0"/>
              <a:t>Vous trouverez donc ci-dessous des ressources pour préparer et rassurer les jeunes enfants de vos classes. </a:t>
            </a:r>
          </a:p>
          <a:p>
            <a:pPr algn="just"/>
            <a:r>
              <a:rPr lang="fr-FR" dirty="0" smtClean="0"/>
              <a:t>Nous vous proposons alors d’en faire un temps d’apprentissage en mettant du sens sur ce dispositif inédit.</a:t>
            </a:r>
          </a:p>
          <a:p>
            <a:pPr algn="just"/>
            <a:endParaRPr lang="fr-FR" dirty="0"/>
          </a:p>
          <a:p>
            <a:pPr algn="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Élisabeth Lazon, IEN Mission Maternelle </a:t>
            </a:r>
            <a:endParaRPr lang="fr-FR" dirty="0" smtClean="0"/>
          </a:p>
          <a:p>
            <a:pPr algn="just"/>
            <a:endParaRPr lang="fr-FR" sz="1400" dirty="0"/>
          </a:p>
        </p:txBody>
      </p:sp>
      <p:pic>
        <p:nvPicPr>
          <p:cNvPr id="25" name="Image 2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5041" t="18317" r="15870" b="13029"/>
          <a:stretch/>
        </p:blipFill>
        <p:spPr>
          <a:xfrm>
            <a:off x="6261128" y="2772265"/>
            <a:ext cx="5430130" cy="3033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ZoneTexte 25"/>
          <p:cNvSpPr txBox="1"/>
          <p:nvPr/>
        </p:nvSpPr>
        <p:spPr>
          <a:xfrm>
            <a:off x="7186283" y="2433711"/>
            <a:ext cx="3713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Cliquez sur l’image pour accéder à la vidéo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103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08" y="163559"/>
            <a:ext cx="1404335" cy="11588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8" y="3963607"/>
            <a:ext cx="3643489" cy="242660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2"/>
          <a:stretch/>
        </p:blipFill>
        <p:spPr>
          <a:xfrm>
            <a:off x="2425656" y="5100864"/>
            <a:ext cx="659199" cy="12992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0"/>
          <a:stretch/>
        </p:blipFill>
        <p:spPr>
          <a:xfrm flipH="1">
            <a:off x="369895" y="5311474"/>
            <a:ext cx="596469" cy="1299210"/>
          </a:xfrm>
          <a:prstGeom prst="rect">
            <a:avLst/>
          </a:prstGeom>
        </p:spPr>
      </p:pic>
      <p:pic>
        <p:nvPicPr>
          <p:cNvPr id="11" name="Image 10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69" y="3562888"/>
            <a:ext cx="3060000" cy="1476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2" name="Explosion 1 11"/>
          <p:cNvSpPr/>
          <p:nvPr/>
        </p:nvSpPr>
        <p:spPr>
          <a:xfrm rot="20579601">
            <a:off x="283191" y="255949"/>
            <a:ext cx="3405385" cy="2234013"/>
          </a:xfrm>
          <a:prstGeom prst="irregularSeal1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Apprendre en réfléchissant et en résolvant des problèmes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4" name="Image 13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69" y="5176910"/>
            <a:ext cx="3060000" cy="1476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68" y="3335867"/>
            <a:ext cx="1792549" cy="180315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0"/>
          <a:stretch/>
        </p:blipFill>
        <p:spPr>
          <a:xfrm flipH="1">
            <a:off x="9631495" y="4388010"/>
            <a:ext cx="353359" cy="76967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02" y="5176910"/>
            <a:ext cx="2021441" cy="1476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2"/>
          <a:stretch/>
        </p:blipFill>
        <p:spPr>
          <a:xfrm flipH="1">
            <a:off x="9645369" y="5594318"/>
            <a:ext cx="556336" cy="1096479"/>
          </a:xfrm>
          <a:prstGeom prst="rect">
            <a:avLst/>
          </a:prstGeom>
        </p:spPr>
      </p:pic>
      <p:sp>
        <p:nvSpPr>
          <p:cNvPr id="19" name="Flèche droite 18"/>
          <p:cNvSpPr/>
          <p:nvPr/>
        </p:nvSpPr>
        <p:spPr>
          <a:xfrm>
            <a:off x="164138" y="2670231"/>
            <a:ext cx="11678487" cy="725956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Fil conducteur de la situation langagière: </a:t>
            </a:r>
            <a:r>
              <a:rPr lang="fr-FR" sz="1400" b="1" dirty="0" smtClean="0">
                <a:solidFill>
                  <a:schemeClr val="tx1"/>
                </a:solidFill>
              </a:rPr>
              <a:t>montrer les images l’une après l’autre pour expliquer le déroulement et rassurer les enfants.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238652" y="1913370"/>
            <a:ext cx="730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Pour </a:t>
            </a:r>
            <a:r>
              <a:rPr lang="fr-FR" sz="1600" dirty="0"/>
              <a:t>commencer, nous vous proposons une activité de recherche à partir des images séquentielles ci-dessous qui pourra être menée avec la classe entière ou en plus petit groupe. Il s’agit d’expliquer aux élèves le déroulé du test et sa finalité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25" name="Ellipse 24"/>
          <p:cNvSpPr/>
          <p:nvPr/>
        </p:nvSpPr>
        <p:spPr>
          <a:xfrm>
            <a:off x="4343353" y="347622"/>
            <a:ext cx="5395974" cy="7880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Mobiliser le langage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dans toutes ses dimensions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4738" y="1690171"/>
            <a:ext cx="6260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Pourquoi on n’a pas le droit </a:t>
            </a:r>
          </a:p>
          <a:p>
            <a:pPr algn="ctr"/>
            <a:r>
              <a:rPr lang="fr-FR" sz="3000" dirty="0" smtClean="0"/>
              <a:t>de cracher par terre ou sur un copain ?</a:t>
            </a:r>
            <a:endParaRPr lang="fr-FR" sz="3000" dirty="0"/>
          </a:p>
        </p:txBody>
      </p:sp>
      <p:sp>
        <p:nvSpPr>
          <p:cNvPr id="5" name="Ellipse 4"/>
          <p:cNvSpPr/>
          <p:nvPr/>
        </p:nvSpPr>
        <p:spPr>
          <a:xfrm>
            <a:off x="1416812" y="811697"/>
            <a:ext cx="5395974" cy="7880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Vivre ensemble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965" y="245113"/>
            <a:ext cx="2492949" cy="249294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4234" y="2886663"/>
            <a:ext cx="79678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Par la salive, on peut transmettre des maladies. C’est pour cela qu’il </a:t>
            </a:r>
            <a:r>
              <a:rPr lang="fr-FR" sz="2000" smtClean="0"/>
              <a:t>ne faut pas </a:t>
            </a:r>
            <a:r>
              <a:rPr lang="fr-FR" sz="2000" dirty="0" smtClean="0"/>
              <a:t>cracher par terre ou sur un copain. C’est même interdit par une Loi.</a:t>
            </a:r>
          </a:p>
          <a:p>
            <a:endParaRPr lang="fr-FR" sz="2000" dirty="0"/>
          </a:p>
          <a:p>
            <a:r>
              <a:rPr lang="fr-FR" sz="2000" dirty="0" smtClean="0"/>
              <a:t>Le virus de la COVID se transmet par la bouche (la salive) et le nez. C’est pour cette raison que toutes les personnes, à partir de 6 ans, doivent porter un masque pour se protéger et protéger les autres.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9911" t="33509" r="15113" b="11875"/>
          <a:stretch/>
        </p:blipFill>
        <p:spPr>
          <a:xfrm>
            <a:off x="8952601" y="2957003"/>
            <a:ext cx="2841675" cy="349366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4975634"/>
            <a:ext cx="2452321" cy="163488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01" y="4579692"/>
            <a:ext cx="4409196" cy="22783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7" y="163559"/>
            <a:ext cx="1207307" cy="9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 rot="556143">
            <a:off x="6179879" y="298961"/>
            <a:ext cx="5025204" cy="2151213"/>
          </a:xfrm>
          <a:prstGeom prst="irregularSeal1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De la mascotte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à l’espace « poupées » :</a:t>
            </a:r>
            <a:br>
              <a:rPr lang="fr-FR" sz="1400" dirty="0" smtClean="0">
                <a:solidFill>
                  <a:schemeClr val="tx1"/>
                </a:solidFill>
              </a:rPr>
            </a:br>
            <a:r>
              <a:rPr lang="fr-FR" sz="1400" dirty="0" smtClean="0">
                <a:solidFill>
                  <a:schemeClr val="tx1"/>
                </a:solidFill>
              </a:rPr>
              <a:t>un jeu de « faire semblant » 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</a:t>
            </a:r>
            <a:r>
              <a:rPr lang="fr-FR" sz="1400" dirty="0" smtClean="0">
                <a:solidFill>
                  <a:schemeClr val="tx1"/>
                </a:solidFill>
              </a:rPr>
              <a:t>our comprendre et rassurer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2050" name="28518004-0F14-4CBB-BD40-00E024C76FF5" descr="28518004-0F14-4CBB-BD40-00E024C76FF5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791" y="2474350"/>
            <a:ext cx="1980000" cy="162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7615BFE0-2A5A-4492-A5A9-3033048569CB" descr="7615BFE0-2A5A-4492-A5A9-3033048569CB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2968" y="2474350"/>
            <a:ext cx="1980000" cy="162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A517B005-F79D-44B9-9537-F05C243A3C92" descr="A517B005-F79D-44B9-9537-F05C243A3C9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3556" y="2443572"/>
            <a:ext cx="1980000" cy="162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4D425FAB-E126-4BAF-9A93-74D4475BB429" descr="4D425FAB-E126-4BAF-9A93-74D4475BB429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2379" y="2474350"/>
            <a:ext cx="1980000" cy="162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834143" y="2492044"/>
            <a:ext cx="3761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Nous vous proposons de mettre en scène le test salivaire à partir des doudous des élèves, de la mascotte de la classe, des poupées, etc.</a:t>
            </a:r>
          </a:p>
          <a:p>
            <a:r>
              <a:rPr lang="fr-FR" sz="1400" dirty="0" smtClean="0"/>
              <a:t>On pourra s’appuyer sur les élèves ayant déjà passé un test (antigénique, PCR) pour déclencher la situation d’apprentissage.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191085" y="4452402"/>
            <a:ext cx="116967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Scénario possible dont l’ordre des étapes peut être modifié (en classe entière, en petit groupe)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Mettre les élèves en situation de résoudre un problème: comment prélever la salive et la conserver ? On définira les termes pouvant être des obstacles à la compréhension de la situation (test, tester, prélèvement, prélever, salive, saliver, salivaire, etc.) en jouant sur les mots de la même famille.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</a:t>
            </a:r>
            <a:r>
              <a:rPr lang="fr-FR" sz="1400" dirty="0" smtClean="0"/>
              <a:t>aire découvrir le matériel aux élèves en le nommant et en le décrivant. On précisera l’utilité de ce matériel.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Mimer la situation du prélèvement, en s’appuyant éventuellement sur un élève l’ayant déjà vécu, le cas échéant, l’enseignant joue la situation. On accompagnera la situation </a:t>
            </a:r>
            <a:r>
              <a:rPr lang="fr-FR" sz="1400" dirty="0" smtClean="0"/>
              <a:t>d’une </a:t>
            </a:r>
            <a:r>
              <a:rPr lang="fr-FR" sz="1400" dirty="0" smtClean="0"/>
              <a:t>mise en </a:t>
            </a:r>
            <a:r>
              <a:rPr lang="fr-FR" sz="1400" dirty="0" smtClean="0"/>
              <a:t>mots </a:t>
            </a:r>
            <a:r>
              <a:rPr lang="fr-FR" sz="1400" dirty="0" smtClean="0"/>
              <a:t>permettant de réemployer le vocabulaire vu précédemment et de comprendre la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Laisser les élèves jouer avec l’ensemble du matériel afin qu’ils s’exercent et mémorisent. Les plus grands pourront aller jouer et expliciter la situation </a:t>
            </a:r>
            <a:r>
              <a:rPr lang="fr-FR" sz="1400" dirty="0" smtClean="0"/>
              <a:t>aux </a:t>
            </a:r>
            <a:r>
              <a:rPr lang="fr-FR" sz="1400" dirty="0" smtClean="0"/>
              <a:t>les plus petits de l’école pour les rassurer.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Conserver des traces du travail mené: prendre des photos, </a:t>
            </a:r>
            <a:r>
              <a:rPr lang="fr-FR" sz="1400" dirty="0" smtClean="0"/>
              <a:t>dictées </a:t>
            </a:r>
            <a:r>
              <a:rPr lang="fr-FR" sz="1400" dirty="0" smtClean="0"/>
              <a:t>à l’adulte, </a:t>
            </a:r>
            <a:r>
              <a:rPr lang="fr-FR" sz="1400" dirty="0" smtClean="0"/>
              <a:t>essais </a:t>
            </a:r>
            <a:r>
              <a:rPr lang="fr-FR" sz="1400" dirty="0" smtClean="0"/>
              <a:t>d’écriture, filmer, etc. Ces traces pourront être communiquées aux autres classes de l’école (pour rassurer les plus jeunes par exemple), aux parents, etc</a:t>
            </a:r>
            <a:r>
              <a:rPr lang="fr-FR" sz="1400" dirty="0" smtClean="0"/>
              <a:t>.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14212" y="824580"/>
            <a:ext cx="5395974" cy="7880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Mobiliser le </a:t>
            </a:r>
            <a:r>
              <a:rPr lang="fr-FR" dirty="0">
                <a:solidFill>
                  <a:schemeClr val="tx1"/>
                </a:solidFill>
              </a:rPr>
              <a:t>langage </a:t>
            </a:r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dans </a:t>
            </a:r>
            <a:r>
              <a:rPr lang="fr-FR" dirty="0">
                <a:solidFill>
                  <a:schemeClr val="tx1"/>
                </a:solidFill>
              </a:rPr>
              <a:t>toutes ses </a:t>
            </a:r>
            <a:r>
              <a:rPr lang="fr-FR" dirty="0" smtClean="0">
                <a:solidFill>
                  <a:schemeClr val="tx1"/>
                </a:solidFill>
              </a:rPr>
              <a:t>dimensions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08" y="163559"/>
            <a:ext cx="1404335" cy="1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/>
          </p:cNvPr>
          <p:cNvPicPr preferRelativeResize="0">
            <a:picLocks/>
          </p:cNvPicPr>
          <p:nvPr/>
        </p:nvPicPr>
        <p:blipFill rotWithShape="1">
          <a:blip r:embed="rId3"/>
          <a:srcRect l="4337" t="20049" r="35810" b="23797"/>
          <a:stretch/>
        </p:blipFill>
        <p:spPr>
          <a:xfrm>
            <a:off x="1900959" y="1308288"/>
            <a:ext cx="3780000" cy="2160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3323614" y="3587264"/>
            <a:ext cx="2357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Cliquez sur l’image pour visionner </a:t>
            </a:r>
          </a:p>
          <a:p>
            <a:pPr algn="ctr"/>
            <a:r>
              <a:rPr lang="fr-FR" sz="1100" dirty="0" smtClean="0"/>
              <a:t>l’extrait de Tintin au  temple du soleil</a:t>
            </a:r>
            <a:endParaRPr lang="fr-FR" sz="1100" dirty="0"/>
          </a:p>
        </p:txBody>
      </p:sp>
      <p:pic>
        <p:nvPicPr>
          <p:cNvPr id="6" name="Image 5">
            <a:hlinkClick r:id="rId4"/>
          </p:cNvPr>
          <p:cNvPicPr preferRelativeResize="0">
            <a:picLocks/>
          </p:cNvPicPr>
          <p:nvPr/>
        </p:nvPicPr>
        <p:blipFill rotWithShape="1">
          <a:blip r:embed="rId5"/>
          <a:srcRect l="24031" t="21339" r="35810" b="19018"/>
          <a:stretch/>
        </p:blipFill>
        <p:spPr>
          <a:xfrm>
            <a:off x="254804" y="4137127"/>
            <a:ext cx="3780000" cy="2160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231941" y="6297127"/>
            <a:ext cx="2357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Cliquez sur l’image pour visionner </a:t>
            </a:r>
          </a:p>
          <a:p>
            <a:pPr algn="ctr"/>
            <a:r>
              <a:rPr lang="fr-FR" sz="1100" dirty="0"/>
              <a:t>l</a:t>
            </a:r>
            <a:r>
              <a:rPr lang="fr-FR" sz="1100" dirty="0" smtClean="0"/>
              <a:t>e court documentaire</a:t>
            </a:r>
            <a:endParaRPr lang="fr-FR" sz="11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l="15899" t="14018" r="17136" b="25982"/>
          <a:stretch/>
        </p:blipFill>
        <p:spPr>
          <a:xfrm>
            <a:off x="6099518" y="3212554"/>
            <a:ext cx="5833642" cy="345597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/>
          <a:srcRect l="23428" t="23482" r="47758" b="28839"/>
          <a:stretch/>
        </p:blipFill>
        <p:spPr>
          <a:xfrm>
            <a:off x="6402082" y="541007"/>
            <a:ext cx="2109642" cy="196262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Ellipse 12"/>
          <p:cNvSpPr/>
          <p:nvPr/>
        </p:nvSpPr>
        <p:spPr>
          <a:xfrm>
            <a:off x="231941" y="152505"/>
            <a:ext cx="5395974" cy="7880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Explorer le monde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Explosion 1 13"/>
          <p:cNvSpPr/>
          <p:nvPr/>
        </p:nvSpPr>
        <p:spPr>
          <a:xfrm rot="668606">
            <a:off x="8663314" y="988572"/>
            <a:ext cx="3467043" cy="1906928"/>
          </a:xfrm>
          <a:prstGeom prst="irregularSeal1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Une expérience à mener pour découvrir le pouvoir de la salive</a:t>
            </a:r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15" name="Explosion 1 14"/>
          <p:cNvSpPr/>
          <p:nvPr/>
        </p:nvSpPr>
        <p:spPr>
          <a:xfrm rot="20694072">
            <a:off x="214807" y="1163041"/>
            <a:ext cx="2797081" cy="1467385"/>
          </a:xfrm>
          <a:prstGeom prst="irregularSeal1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Un animal « cracheur » : </a:t>
            </a:r>
          </a:p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le lama</a:t>
            </a:r>
            <a:endParaRPr lang="fr-FR" sz="1500" dirty="0">
              <a:solidFill>
                <a:schemeClr val="tx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521" y="152505"/>
            <a:ext cx="941639" cy="7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33" y="1305528"/>
            <a:ext cx="1800000" cy="1800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968" y="4483165"/>
            <a:ext cx="1454834" cy="221422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39692" t="16394" r="37216" b="21491"/>
          <a:stretch/>
        </p:blipFill>
        <p:spPr>
          <a:xfrm>
            <a:off x="8603375" y="1470975"/>
            <a:ext cx="3294641" cy="498273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3815" b="21966"/>
          <a:stretch/>
        </p:blipFill>
        <p:spPr>
          <a:xfrm flipH="1">
            <a:off x="6502042" y="3141923"/>
            <a:ext cx="2516373" cy="2298645"/>
          </a:xfrm>
          <a:prstGeom prst="rect">
            <a:avLst/>
          </a:prstGeom>
        </p:spPr>
      </p:pic>
      <p:pic>
        <p:nvPicPr>
          <p:cNvPr id="13" name="Image 12">
            <a:hlinkClick r:id="rId6"/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852385" y="1319650"/>
            <a:ext cx="1800000" cy="1800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3736816" y="3148400"/>
            <a:ext cx="198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Cliquez sur l’image </a:t>
            </a:r>
          </a:p>
          <a:p>
            <a:pPr algn="ctr"/>
            <a:r>
              <a:rPr lang="fr-FR" sz="1100" dirty="0" smtClean="0"/>
              <a:t>pour accéder à la vidéo</a:t>
            </a:r>
          </a:p>
          <a:p>
            <a:pPr algn="ctr"/>
            <a:r>
              <a:rPr lang="fr-FR" sz="1100" dirty="0" smtClean="0"/>
              <a:t> de la lecture de l’album.</a:t>
            </a:r>
          </a:p>
          <a:p>
            <a:pPr algn="ctr"/>
            <a:r>
              <a:rPr lang="fr-FR" sz="1100" dirty="0" smtClean="0"/>
              <a:t>Un album plein d’humour et d’autodérision à jouer et/ou mimer.</a:t>
            </a:r>
            <a:endParaRPr lang="fr-FR" sz="11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367260" y="6109154"/>
            <a:ext cx="2873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Texte à lire aux élèves </a:t>
            </a:r>
          </a:p>
          <a:p>
            <a:pPr algn="ctr"/>
            <a:r>
              <a:rPr lang="fr-FR" sz="1100" dirty="0" smtClean="0"/>
              <a:t>pour travailler le texte entendu, </a:t>
            </a:r>
          </a:p>
          <a:p>
            <a:pPr algn="ctr"/>
            <a:r>
              <a:rPr lang="fr-FR" sz="1100" dirty="0" smtClean="0"/>
              <a:t>un premier roman pour les jeunes enfants</a:t>
            </a:r>
            <a:endParaRPr lang="fr-FR" sz="11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43332" y="3186872"/>
            <a:ext cx="2873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Un album </a:t>
            </a:r>
            <a:r>
              <a:rPr lang="fr-FR" sz="1100" dirty="0"/>
              <a:t>à</a:t>
            </a:r>
            <a:r>
              <a:rPr lang="fr-FR" sz="1100" dirty="0" smtClean="0"/>
              <a:t> étudier qui se prête à une lecture plus approfondie avec les élèves et qui peut permettre un enrichissement du lexique.</a:t>
            </a:r>
            <a:endParaRPr lang="fr-FR" sz="1100" dirty="0"/>
          </a:p>
        </p:txBody>
      </p:sp>
      <p:pic>
        <p:nvPicPr>
          <p:cNvPr id="20" name="Image 19">
            <a:hlinkClick r:id="rId8"/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79833" y="3876309"/>
            <a:ext cx="1800000" cy="1800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1" name="ZoneTexte 20"/>
          <p:cNvSpPr txBox="1"/>
          <p:nvPr/>
        </p:nvSpPr>
        <p:spPr>
          <a:xfrm>
            <a:off x="1189833" y="5791750"/>
            <a:ext cx="1980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Cliquez sur l’image </a:t>
            </a:r>
          </a:p>
          <a:p>
            <a:pPr algn="ctr"/>
            <a:r>
              <a:rPr lang="fr-FR" sz="1100" dirty="0" smtClean="0"/>
              <a:t>pour accéder à la vidéo</a:t>
            </a:r>
          </a:p>
          <a:p>
            <a:pPr algn="ctr"/>
            <a:r>
              <a:rPr lang="fr-FR" sz="1100" dirty="0" smtClean="0"/>
              <a:t> de la lecture de l’album.</a:t>
            </a:r>
          </a:p>
          <a:p>
            <a:pPr algn="ctr"/>
            <a:r>
              <a:rPr lang="fr-FR" sz="1100" dirty="0" smtClean="0"/>
              <a:t>Le célèbre conte revisité qui fera bien rire les enfants.</a:t>
            </a:r>
            <a:endParaRPr lang="fr-FR" sz="1100" dirty="0"/>
          </a:p>
        </p:txBody>
      </p:sp>
      <p:sp>
        <p:nvSpPr>
          <p:cNvPr id="22" name="Ellipse 21"/>
          <p:cNvSpPr/>
          <p:nvPr/>
        </p:nvSpPr>
        <p:spPr>
          <a:xfrm>
            <a:off x="256357" y="211019"/>
            <a:ext cx="5395974" cy="7880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Mobiliser le </a:t>
            </a:r>
            <a:r>
              <a:rPr lang="fr-FR" dirty="0">
                <a:solidFill>
                  <a:schemeClr val="tx1"/>
                </a:solidFill>
              </a:rPr>
              <a:t>langage </a:t>
            </a:r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dans </a:t>
            </a:r>
            <a:r>
              <a:rPr lang="fr-FR" dirty="0">
                <a:solidFill>
                  <a:schemeClr val="tx1"/>
                </a:solidFill>
              </a:rPr>
              <a:t>toutes ses </a:t>
            </a:r>
            <a:r>
              <a:rPr lang="fr-FR" dirty="0" smtClean="0">
                <a:solidFill>
                  <a:schemeClr val="tx1"/>
                </a:solidFill>
              </a:rPr>
              <a:t>dimensions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502042" y="211018"/>
            <a:ext cx="5395974" cy="7880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Agir, s’exprimer et comprendre à travers les activités artistiques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6706291" y="1470975"/>
            <a:ext cx="1706189" cy="1223359"/>
          </a:xfrm>
          <a:prstGeom prst="irregularSeal1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Une chanson</a:t>
            </a:r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26" name="Explosion 1 25"/>
          <p:cNvSpPr/>
          <p:nvPr/>
        </p:nvSpPr>
        <p:spPr>
          <a:xfrm rot="20498243">
            <a:off x="132839" y="849816"/>
            <a:ext cx="1776951" cy="1379785"/>
          </a:xfrm>
          <a:prstGeom prst="irregularSeal1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Des lectures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3" y="5843350"/>
            <a:ext cx="1012550" cy="8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37422" t="9664" r="36521" b="22644"/>
          <a:stretch/>
        </p:blipFill>
        <p:spPr>
          <a:xfrm>
            <a:off x="253219" y="295422"/>
            <a:ext cx="4318782" cy="63079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08" y="163559"/>
            <a:ext cx="1404335" cy="11588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740812" y="295422"/>
            <a:ext cx="541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Information à destination des enseignants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272997" y="4510470"/>
            <a:ext cx="47082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Mission Maternelle 92</a:t>
            </a:r>
          </a:p>
          <a:p>
            <a:pPr algn="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Élisabeth LAZON, Inspectrice de l’Éducation nationale</a:t>
            </a:r>
          </a:p>
          <a:p>
            <a:pPr algn="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Alexandre BOTHUA, Conseiller pédagogique</a:t>
            </a:r>
          </a:p>
          <a:p>
            <a:pPr algn="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Sophie ANDREU, Conseillère pédagogique</a:t>
            </a:r>
          </a:p>
          <a:p>
            <a:pPr algn="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consulter</a:t>
            </a:r>
          </a:p>
          <a:p>
            <a:pPr algn="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Pédagogie 92 –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Mission Maternelle</a:t>
            </a: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Mission Maternelle –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Chaîne YouTube</a:t>
            </a:r>
            <a:endParaRPr lang="fr-FR" sz="1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485" y="1612891"/>
            <a:ext cx="3963024" cy="223997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9254509" y="3396835"/>
            <a:ext cx="2204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Source: </a:t>
            </a:r>
            <a:r>
              <a:rPr lang="fr-FR" sz="1400" dirty="0" smtClean="0">
                <a:hlinkClick r:id="rId7"/>
              </a:rPr>
              <a:t>www.midilibre.fr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01/03/2021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166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771</Words>
  <Application>Microsoft Office PowerPoint</Application>
  <PresentationFormat>Grand écran</PresentationFormat>
  <Paragraphs>73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Académie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Bothua</dc:creator>
  <cp:lastModifiedBy>Alexandre Bothua</cp:lastModifiedBy>
  <cp:revision>34</cp:revision>
  <dcterms:created xsi:type="dcterms:W3CDTF">2021-03-01T13:02:16Z</dcterms:created>
  <dcterms:modified xsi:type="dcterms:W3CDTF">2021-03-04T06:55:29Z</dcterms:modified>
</cp:coreProperties>
</file>