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33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40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304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566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5721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376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490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76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1073152" y="1471083"/>
            <a:ext cx="10509249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349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90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68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44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01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4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26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88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E9098-8724-4095-9C6E-57AD994C0280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90FA9F-CA7D-492F-AE83-49095551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4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41134"/>
              </p:ext>
            </p:extLst>
          </p:nvPr>
        </p:nvGraphicFramePr>
        <p:xfrm>
          <a:off x="0" y="-1"/>
          <a:ext cx="12192000" cy="734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885">
                  <a:extLst>
                    <a:ext uri="{9D8B030D-6E8A-4147-A177-3AD203B41FA5}">
                      <a16:colId xmlns:a16="http://schemas.microsoft.com/office/drawing/2014/main" val="1312708571"/>
                    </a:ext>
                  </a:extLst>
                </a:gridCol>
                <a:gridCol w="3602560">
                  <a:extLst>
                    <a:ext uri="{9D8B030D-6E8A-4147-A177-3AD203B41FA5}">
                      <a16:colId xmlns:a16="http://schemas.microsoft.com/office/drawing/2014/main" val="1847031747"/>
                    </a:ext>
                  </a:extLst>
                </a:gridCol>
                <a:gridCol w="3385740">
                  <a:extLst>
                    <a:ext uri="{9D8B030D-6E8A-4147-A177-3AD203B41FA5}">
                      <a16:colId xmlns:a16="http://schemas.microsoft.com/office/drawing/2014/main" val="356194269"/>
                    </a:ext>
                  </a:extLst>
                </a:gridCol>
                <a:gridCol w="3018815">
                  <a:extLst>
                    <a:ext uri="{9D8B030D-6E8A-4147-A177-3AD203B41FA5}">
                      <a16:colId xmlns:a16="http://schemas.microsoft.com/office/drawing/2014/main" val="1609980519"/>
                    </a:ext>
                  </a:extLst>
                </a:gridCol>
              </a:tblGrid>
              <a:tr h="5244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Sept-</a:t>
                      </a:r>
                      <a:r>
                        <a:rPr lang="fr-FR" dirty="0" err="1" smtClean="0">
                          <a:solidFill>
                            <a:sysClr val="windowText" lastClr="000000"/>
                          </a:solidFill>
                        </a:rPr>
                        <a:t>Oct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ysClr val="windowText" lastClr="000000"/>
                          </a:solidFill>
                        </a:rPr>
                        <a:t>Nov</a:t>
                      </a:r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-Déc-</a:t>
                      </a:r>
                      <a:r>
                        <a:rPr lang="fr-FR" dirty="0" err="1" smtClean="0">
                          <a:solidFill>
                            <a:sysClr val="windowText" lastClr="000000"/>
                          </a:solidFill>
                        </a:rPr>
                        <a:t>Janv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ysClr val="windowText" lastClr="000000"/>
                          </a:solidFill>
                        </a:rPr>
                        <a:t>Janv</a:t>
                      </a:r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fr-FR" dirty="0" err="1" smtClean="0">
                          <a:solidFill>
                            <a:sysClr val="windowText" lastClr="000000"/>
                          </a:solidFill>
                        </a:rPr>
                        <a:t>Fév</a:t>
                      </a:r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-Mars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Avril-Mai-Juin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491415"/>
                  </a:ext>
                </a:extLst>
              </a:tr>
              <a:tr h="2630041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Informer : </a:t>
                      </a:r>
                      <a:endParaRPr lang="fr-FR" sz="1400" b="0" i="1" dirty="0" smtClean="0"/>
                    </a:p>
                    <a:p>
                      <a:r>
                        <a:rPr lang="fr-FR" sz="1400" dirty="0" smtClean="0"/>
                        <a:t>Réunion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smtClean="0"/>
                        <a:t>des PE pour présenter le plan VT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Former : </a:t>
                      </a:r>
                      <a:r>
                        <a:rPr lang="fr-FR" sz="1400" i="1" dirty="0" smtClean="0"/>
                        <a:t>(P1 : 3h</a:t>
                      </a:r>
                      <a:r>
                        <a:rPr lang="fr-FR" sz="1400" i="1" baseline="0" dirty="0" smtClean="0"/>
                        <a:t> présentiel)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-notions posant des difficultés dans la pratique de classe.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-méthodes pédagogiques efficaces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-Concevoir des séances à mettre en œuvre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400" dirty="0" smtClean="0"/>
                        <a:t>exploiter les évaluations nationales </a:t>
                      </a:r>
                      <a:r>
                        <a:rPr lang="fr-FR" sz="1400" dirty="0" smtClean="0"/>
                        <a:t>CP </a:t>
                      </a:r>
                      <a:r>
                        <a:rPr lang="fr-FR" sz="1400" dirty="0" smtClean="0"/>
                        <a:t>et CE1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-identifier des leviers pour améliorer la réussite des élèves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-présenter 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l’action «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Tous </a:t>
                      </a:r>
                      <a:r>
                        <a:rPr lang="fr-FR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Azimaths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» : </a:t>
                      </a:r>
                      <a:r>
                        <a:rPr lang="fr-FR" sz="1400" dirty="0" smtClean="0"/>
                        <a:t>des Ressources favorisant l’approche transdisciplinaire des maths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Former : </a:t>
                      </a:r>
                      <a:r>
                        <a:rPr lang="fr-FR" sz="1400" i="1" dirty="0" smtClean="0"/>
                        <a:t>(P2 : 3h</a:t>
                      </a:r>
                      <a:r>
                        <a:rPr lang="fr-FR" sz="1400" i="1" baseline="0" dirty="0" smtClean="0"/>
                        <a:t> présentiel)</a:t>
                      </a:r>
                    </a:p>
                    <a:p>
                      <a:r>
                        <a:rPr lang="fr-FR" sz="1400" dirty="0" smtClean="0"/>
                        <a:t>-cibler la (les) notion(s) mathématiques à renforcer</a:t>
                      </a:r>
                    </a:p>
                    <a:p>
                      <a:r>
                        <a:rPr lang="fr-FR" sz="1400" dirty="0" smtClean="0"/>
                        <a:t>-élaborer des pistes pédagogiques à mettre en œuvre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dirty="0" smtClean="0"/>
                        <a:t>-accompagner l’appropriation des directives institutionnelles</a:t>
                      </a:r>
                      <a:r>
                        <a:rPr lang="fr-FR" sz="1400" baseline="0" dirty="0" smtClean="0"/>
                        <a:t> (repères de progressivité, BO…)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Former : </a:t>
                      </a:r>
                      <a:r>
                        <a:rPr lang="fr-FR" sz="1400" i="1" dirty="0" smtClean="0"/>
                        <a:t>(P3 : 3h</a:t>
                      </a:r>
                      <a:r>
                        <a:rPr lang="fr-FR" sz="1400" i="1" baseline="0" dirty="0" smtClean="0"/>
                        <a:t> présentiel)</a:t>
                      </a:r>
                    </a:p>
                    <a:p>
                      <a:r>
                        <a:rPr lang="fr-FR" sz="1400" dirty="0" smtClean="0"/>
                        <a:t>-Mutualiser les pistes pédagogiques mises en œuvre par les PE</a:t>
                      </a:r>
                    </a:p>
                    <a:p>
                      <a:r>
                        <a:rPr lang="fr-FR" sz="1400" dirty="0" smtClean="0"/>
                        <a:t>-inscrire l’enseignement des maths au sein du parcours de l’élève et du projet d’école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 Bilan de la formation VT </a:t>
                      </a:r>
                      <a:r>
                        <a:rPr lang="fr-FR" sz="1400" baseline="0" dirty="0" smtClean="0"/>
                        <a:t>et perspectives à mettre en œuvre pour 2020/2021</a:t>
                      </a:r>
                      <a:endParaRPr lang="fr-FR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373958"/>
                  </a:ext>
                </a:extLst>
              </a:tr>
              <a:tr h="1707502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Organiser :</a:t>
                      </a:r>
                    </a:p>
                    <a:p>
                      <a:r>
                        <a:rPr lang="fr-FR" sz="1400" dirty="0" smtClean="0"/>
                        <a:t>-Planning des visites</a:t>
                      </a:r>
                      <a:r>
                        <a:rPr lang="fr-FR" sz="1400" baseline="0" dirty="0" smtClean="0"/>
                        <a:t> et </a:t>
                      </a:r>
                      <a:r>
                        <a:rPr lang="fr-FR" sz="1400" dirty="0" smtClean="0"/>
                        <a:t>des formations</a:t>
                      </a:r>
                    </a:p>
                    <a:p>
                      <a:r>
                        <a:rPr lang="fr-FR" sz="1400" dirty="0" smtClean="0"/>
                        <a:t>-Espace d’échanges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Organiser </a:t>
                      </a:r>
                      <a:r>
                        <a:rPr lang="fr-FR" sz="1600" b="1" baseline="0" dirty="0" smtClean="0"/>
                        <a:t>:</a:t>
                      </a:r>
                    </a:p>
                    <a:p>
                      <a:r>
                        <a:rPr lang="fr-FR" sz="1600" dirty="0" smtClean="0"/>
                        <a:t>-</a:t>
                      </a:r>
                      <a:r>
                        <a:rPr lang="fr-FR" sz="1400" baseline="0" dirty="0" smtClean="0"/>
                        <a:t>Analyser les résultats des évaluations CP et CE1 de la circonscription</a:t>
                      </a:r>
                    </a:p>
                    <a:p>
                      <a:r>
                        <a:rPr lang="fr-FR" sz="1400" baseline="0" dirty="0" smtClean="0"/>
                        <a:t>- Mettre des ressources pour les PE sur le site </a:t>
                      </a:r>
                      <a:r>
                        <a:rPr lang="fr-FR" sz="1400" baseline="0" dirty="0" err="1" smtClean="0"/>
                        <a:t>GDMaths</a:t>
                      </a:r>
                      <a:endParaRPr lang="fr-FR" sz="1400" baseline="0" dirty="0" smtClean="0"/>
                    </a:p>
                    <a:p>
                      <a:endParaRPr lang="fr-FR" sz="1400" baseline="0" dirty="0" smtClean="0"/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Organiser :</a:t>
                      </a:r>
                      <a:endParaRPr lang="fr-FR" sz="1400" b="1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 Organiser des temps forts pour la Semaine maths et numérique / Semaine Maths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-Proposer des ressources favorisant l’usage du numérique au service des apprentissages mathématiques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Organiser :</a:t>
                      </a:r>
                      <a:endParaRPr lang="fr-FR" sz="1400" b="1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-Organiser</a:t>
                      </a:r>
                      <a:r>
                        <a:rPr lang="fr-FR" sz="1400" baseline="0" dirty="0" smtClean="0"/>
                        <a:t> le plan VT 2020/2021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42802"/>
                  </a:ext>
                </a:extLst>
              </a:tr>
              <a:tr h="2037540">
                <a:tc>
                  <a:txBody>
                    <a:bodyPr/>
                    <a:lstStyle/>
                    <a:p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455237"/>
                  </a:ext>
                </a:extLst>
              </a:tr>
            </a:tbl>
          </a:graphicData>
        </a:graphic>
      </p:graphicFrame>
      <p:sp>
        <p:nvSpPr>
          <p:cNvPr id="5" name="Flèche droite 4"/>
          <p:cNvSpPr/>
          <p:nvPr/>
        </p:nvSpPr>
        <p:spPr>
          <a:xfrm>
            <a:off x="90055" y="4355860"/>
            <a:ext cx="12011890" cy="3454223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06576" y="5337538"/>
            <a:ext cx="9864439" cy="58477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Observer des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séances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: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repérer les notions posant des difficultés dans la pratique de classe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Echanger avec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les enseignants </a:t>
            </a:r>
            <a:r>
              <a:rPr lang="fr-FR" sz="1400" dirty="0">
                <a:solidFill>
                  <a:prstClr val="black"/>
                </a:solidFill>
                <a:latin typeface="Trebuchet MS" panose="020B0603020202020204"/>
              </a:rPr>
              <a:t>(individuel, par niveau, par cycle, en équipe</a:t>
            </a:r>
            <a:r>
              <a:rPr lang="fr-FR" sz="1400" dirty="0" smtClean="0">
                <a:solidFill>
                  <a:prstClr val="black"/>
                </a:solidFill>
                <a:latin typeface="Trebuchet MS" panose="020B0603020202020204"/>
              </a:rPr>
              <a:t>…)</a:t>
            </a:r>
            <a:endParaRPr lang="fr-FR" sz="1400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65012" y="6088559"/>
            <a:ext cx="9947566" cy="76944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9 heures de formation autonome en </a:t>
            </a:r>
            <a:r>
              <a:rPr lang="fr-FR" sz="1600" b="1" dirty="0" err="1">
                <a:solidFill>
                  <a:prstClr val="black"/>
                </a:solidFill>
                <a:latin typeface="Trebuchet MS" panose="020B0603020202020204"/>
              </a:rPr>
              <a:t>distanciel</a:t>
            </a:r>
            <a:r>
              <a:rPr lang="fr-FR" sz="1600" b="1" dirty="0">
                <a:solidFill>
                  <a:prstClr val="black"/>
                </a:solidFill>
                <a:latin typeface="Trebuchet MS" panose="020B0603020202020204"/>
              </a:rPr>
              <a:t> menées par les enseignants :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Appropriation des contenus, recherches personnelles, expérimentation en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classe, analyse des outils des élèves, réfléchir à la place des maths dans le projet d’école, ….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04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302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Italic</vt:lpstr>
      <vt:lpstr>Trebuchet MS</vt:lpstr>
      <vt:lpstr>Wingdings 3</vt:lpstr>
      <vt:lpstr>Facette</vt:lpstr>
      <vt:lpstr>Présentation PowerPoint</vt:lpstr>
    </vt:vector>
  </TitlesOfParts>
  <Company>ACADEMIE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Bense</dc:creator>
  <cp:lastModifiedBy>Dominique Bense</cp:lastModifiedBy>
  <cp:revision>1</cp:revision>
  <dcterms:created xsi:type="dcterms:W3CDTF">2020-01-04T18:54:48Z</dcterms:created>
  <dcterms:modified xsi:type="dcterms:W3CDTF">2020-01-04T18:59:41Z</dcterms:modified>
</cp:coreProperties>
</file>